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Lst>
  <p:notesMasterIdLst>
    <p:notesMasterId r:id="rId4"/>
  </p:notesMasterIdLst>
  <p:sldIdLst>
    <p:sldId id="275" r:id="rId2"/>
    <p:sldId id="273" r:id="rId3"/>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421329F9-9B72-4D83-AF17-39CC85189054}">
          <p14:sldIdLst/>
        </p14:section>
        <p14:section name="タイトルなしのセクション" id="{997DEEA7-033F-401D-AB40-091140118740}">
          <p14:sldIdLst>
            <p14:sldId id="275"/>
            <p14:sldId id="273"/>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998"/>
    <a:srgbClr val="FF99FF"/>
    <a:srgbClr val="41B39D"/>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488" autoAdjust="0"/>
    <p:restoredTop sz="94660"/>
  </p:normalViewPr>
  <p:slideViewPr>
    <p:cSldViewPr snapToGrid="0" showGuides="1">
      <p:cViewPr varScale="1">
        <p:scale>
          <a:sx n="74" d="100"/>
          <a:sy n="74" d="100"/>
        </p:scale>
        <p:origin x="2814" y="72"/>
      </p:cViewPr>
      <p:guideLst/>
    </p:cSldViewPr>
  </p:slideViewPr>
  <p:notesTextViewPr>
    <p:cViewPr>
      <p:scale>
        <a:sx n="1" d="1"/>
        <a:sy n="1" d="1"/>
      </p:scale>
      <p:origin x="0" y="0"/>
    </p:cViewPr>
  </p:notesTextViewPr>
  <p:gridSpacing cx="46800" cy="46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005" cy="498725"/>
          </a:xfrm>
          <a:prstGeom prst="rect">
            <a:avLst/>
          </a:prstGeom>
        </p:spPr>
        <p:txBody>
          <a:bodyPr vert="horz" lIns="63006" tIns="31503" rIns="63006" bIns="31503" rtlCol="0"/>
          <a:lstStyle>
            <a:lvl1pPr algn="l">
              <a:defRPr sz="800"/>
            </a:lvl1pPr>
          </a:lstStyle>
          <a:p>
            <a:endParaRPr kumimoji="1" lang="ja-JP" altLang="en-US"/>
          </a:p>
        </p:txBody>
      </p:sp>
      <p:sp>
        <p:nvSpPr>
          <p:cNvPr id="3" name="日付プレースホルダー 2"/>
          <p:cNvSpPr>
            <a:spLocks noGrp="1"/>
          </p:cNvSpPr>
          <p:nvPr>
            <p:ph type="dt" idx="1"/>
          </p:nvPr>
        </p:nvSpPr>
        <p:spPr>
          <a:xfrm>
            <a:off x="3856110" y="0"/>
            <a:ext cx="2950005" cy="498725"/>
          </a:xfrm>
          <a:prstGeom prst="rect">
            <a:avLst/>
          </a:prstGeom>
        </p:spPr>
        <p:txBody>
          <a:bodyPr vert="horz" lIns="63006" tIns="31503" rIns="63006" bIns="31503" rtlCol="0"/>
          <a:lstStyle>
            <a:lvl1pPr algn="r">
              <a:defRPr sz="800"/>
            </a:lvl1pPr>
          </a:lstStyle>
          <a:p>
            <a:fld id="{96A55C6B-93ED-413E-BE6A-CCB131EFBF24}" type="datetimeFigureOut">
              <a:rPr kumimoji="1" lang="ja-JP" altLang="en-US" smtClean="0"/>
              <a:t>2022/8/19</a:t>
            </a:fld>
            <a:endParaRPr kumimoji="1" lang="ja-JP" altLang="en-US"/>
          </a:p>
        </p:txBody>
      </p:sp>
      <p:sp>
        <p:nvSpPr>
          <p:cNvPr id="4" name="スライド イメージ プレースホルダー 3"/>
          <p:cNvSpPr>
            <a:spLocks noGrp="1" noRot="1" noChangeAspect="1"/>
          </p:cNvSpPr>
          <p:nvPr>
            <p:ph type="sldImg" idx="2"/>
          </p:nvPr>
        </p:nvSpPr>
        <p:spPr>
          <a:xfrm>
            <a:off x="2217738" y="1241425"/>
            <a:ext cx="2371725" cy="3355975"/>
          </a:xfrm>
          <a:prstGeom prst="rect">
            <a:avLst/>
          </a:prstGeom>
          <a:noFill/>
          <a:ln w="12700">
            <a:solidFill>
              <a:prstClr val="black"/>
            </a:solidFill>
          </a:ln>
        </p:spPr>
        <p:txBody>
          <a:bodyPr vert="horz" lIns="63006" tIns="31503" rIns="63006" bIns="31503" rtlCol="0" anchor="ctr"/>
          <a:lstStyle/>
          <a:p>
            <a:endParaRPr lang="ja-JP" altLang="en-US"/>
          </a:p>
        </p:txBody>
      </p:sp>
      <p:sp>
        <p:nvSpPr>
          <p:cNvPr id="5" name="ノート プレースホルダー 4"/>
          <p:cNvSpPr>
            <a:spLocks noGrp="1"/>
          </p:cNvSpPr>
          <p:nvPr>
            <p:ph type="body" sz="quarter" idx="3"/>
          </p:nvPr>
        </p:nvSpPr>
        <p:spPr>
          <a:xfrm>
            <a:off x="680939" y="4782923"/>
            <a:ext cx="5445325" cy="3914000"/>
          </a:xfrm>
          <a:prstGeom prst="rect">
            <a:avLst/>
          </a:prstGeom>
        </p:spPr>
        <p:txBody>
          <a:bodyPr vert="horz" lIns="63006" tIns="31503" rIns="63006" bIns="315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15"/>
            <a:ext cx="2950005" cy="498725"/>
          </a:xfrm>
          <a:prstGeom prst="rect">
            <a:avLst/>
          </a:prstGeom>
        </p:spPr>
        <p:txBody>
          <a:bodyPr vert="horz" lIns="63006" tIns="31503" rIns="63006" bIns="31503"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6110" y="9440615"/>
            <a:ext cx="2950005" cy="498725"/>
          </a:xfrm>
          <a:prstGeom prst="rect">
            <a:avLst/>
          </a:prstGeom>
        </p:spPr>
        <p:txBody>
          <a:bodyPr vert="horz" lIns="63006" tIns="31503" rIns="63006" bIns="31503" rtlCol="0" anchor="b"/>
          <a:lstStyle>
            <a:lvl1pPr algn="r">
              <a:defRPr sz="800"/>
            </a:lvl1pPr>
          </a:lstStyle>
          <a:p>
            <a:fld id="{30887289-DDFF-4495-8713-DDC967972073}" type="slidenum">
              <a:rPr kumimoji="1" lang="ja-JP" altLang="en-US" smtClean="0"/>
              <a:t>‹#›</a:t>
            </a:fld>
            <a:endParaRPr kumimoji="1" lang="ja-JP" altLang="en-US"/>
          </a:p>
        </p:txBody>
      </p:sp>
    </p:spTree>
    <p:extLst>
      <p:ext uri="{BB962C8B-B14F-4D97-AF65-F5344CB8AC3E}">
        <p14:creationId xmlns:p14="http://schemas.microsoft.com/office/powerpoint/2010/main" val="331644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6023339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2890711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9114905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0773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80632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604035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239941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7833865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6680439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0448097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1725210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764DE79-268F-4C1A-8933-263129D2AF90}" type="datetimeFigureOut">
              <a:rPr lang="en-US" smtClean="0"/>
              <a:t>8/19/2022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smtClean="0"/>
              <a:t>‹#›</a:t>
            </a:fld>
            <a:endParaRPr lang="en-US" dirty="0"/>
          </a:p>
        </p:txBody>
      </p:sp>
    </p:spTree>
    <p:extLst>
      <p:ext uri="{BB962C8B-B14F-4D97-AF65-F5344CB8AC3E}">
        <p14:creationId xmlns:p14="http://schemas.microsoft.com/office/powerpoint/2010/main" val="324522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C764DE79-268F-4C1A-8933-263129D2AF90}" type="datetimeFigureOut">
              <a:rPr lang="en-US" smtClean="0"/>
              <a:t>8/19/2022</a:t>
            </a:fld>
            <a:endParaRPr lang="en-US"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8F63A3B-78C7-47BE-AE5E-E10140E04643}" type="slidenum">
              <a:rPr lang="en-US" smtClean="0"/>
              <a:t>‹#›</a:t>
            </a:fld>
            <a:endParaRPr lang="en-US" dirty="0"/>
          </a:p>
        </p:txBody>
      </p:sp>
    </p:spTree>
    <p:extLst>
      <p:ext uri="{BB962C8B-B14F-4D97-AF65-F5344CB8AC3E}">
        <p14:creationId xmlns:p14="http://schemas.microsoft.com/office/powerpoint/2010/main" val="3121873855"/>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 id="2147483661" r:id="rId12"/>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68" userDrawn="1">
          <p15:clr>
            <a:srgbClr val="F26B43"/>
          </p15:clr>
        </p15:guide>
        <p15:guide id="2" pos="68" userDrawn="1">
          <p15:clr>
            <a:srgbClr val="F26B43"/>
          </p15:clr>
        </p15:guide>
        <p15:guide id="3" pos="4694" userDrawn="1">
          <p15:clr>
            <a:srgbClr val="F26B43"/>
          </p15:clr>
        </p15:guide>
        <p15:guide id="4" orient="horz" pos="6666"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trv-hbfuc@hokkaido.seikyou.ne.jp"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19">
            <a:extLst>
              <a:ext uri="{FF2B5EF4-FFF2-40B4-BE49-F238E27FC236}">
                <a16:creationId xmlns:a16="http://schemas.microsoft.com/office/drawing/2014/main" id="{02EB5484-DA8D-4E9A-AF6D-82024BDE6E6C}"/>
              </a:ext>
            </a:extLst>
          </p:cNvPr>
          <p:cNvSpPr/>
          <p:nvPr/>
        </p:nvSpPr>
        <p:spPr>
          <a:xfrm>
            <a:off x="-147921" y="1225564"/>
            <a:ext cx="7707596" cy="45719"/>
          </a:xfrm>
          <a:custGeom>
            <a:avLst/>
            <a:gdLst/>
            <a:ahLst/>
            <a:cxnLst/>
            <a:rect l="l" t="t" r="r" b="b"/>
            <a:pathLst>
              <a:path w="6982459" h="38100">
                <a:moveTo>
                  <a:pt x="6982459" y="0"/>
                </a:moveTo>
                <a:lnTo>
                  <a:pt x="0" y="0"/>
                </a:lnTo>
                <a:lnTo>
                  <a:pt x="0" y="38100"/>
                </a:lnTo>
                <a:lnTo>
                  <a:pt x="6982459" y="38100"/>
                </a:lnTo>
                <a:lnTo>
                  <a:pt x="6982459" y="0"/>
                </a:lnTo>
                <a:close/>
              </a:path>
            </a:pathLst>
          </a:custGeom>
          <a:solidFill>
            <a:schemeClr val="tx2">
              <a:lumMod val="20000"/>
              <a:lumOff val="80000"/>
            </a:schemeClr>
          </a:solidFill>
        </p:spPr>
        <p:txBody>
          <a:bodyPr wrap="square" lIns="0" tIns="0" rIns="0" bIns="0" rtlCol="0" anchor="ctr" anchorCtr="0"/>
          <a:lstStyle/>
          <a:p>
            <a:endParaRPr sz="1600">
              <a:solidFill>
                <a:srgbClr val="9999FF"/>
              </a:solidFill>
              <a:latin typeface="+mn-ea"/>
            </a:endParaRPr>
          </a:p>
        </p:txBody>
      </p:sp>
      <p:sp>
        <p:nvSpPr>
          <p:cNvPr id="3" name="テキスト ボックス 2">
            <a:extLst>
              <a:ext uri="{FF2B5EF4-FFF2-40B4-BE49-F238E27FC236}">
                <a16:creationId xmlns:a16="http://schemas.microsoft.com/office/drawing/2014/main" id="{EEAEFE1C-AF3F-44B1-B964-952DE705421C}"/>
              </a:ext>
            </a:extLst>
          </p:cNvPr>
          <p:cNvSpPr txBox="1"/>
          <p:nvPr/>
        </p:nvSpPr>
        <p:spPr>
          <a:xfrm>
            <a:off x="-39688" y="194065"/>
            <a:ext cx="7639050" cy="1077218"/>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rtlCol="0" anchor="ctr" anchorCtr="0">
            <a:spAutoFit/>
          </a:bodyPr>
          <a:lstStyle/>
          <a:p>
            <a:pPr algn="ctr"/>
            <a:r>
              <a:rPr kumimoji="1" lang="ja-JP" altLang="en-US" sz="3200" b="1" dirty="0">
                <a:latin typeface="+mn-ea"/>
              </a:rPr>
              <a:t>札幌学院大学生協　</a:t>
            </a:r>
            <a:endParaRPr kumimoji="1" lang="en-US" altLang="ja-JP" sz="3200" b="1" dirty="0">
              <a:latin typeface="+mn-ea"/>
            </a:endParaRPr>
          </a:p>
          <a:p>
            <a:pPr algn="ctr"/>
            <a:r>
              <a:rPr kumimoji="1" lang="ja-JP" altLang="en-US" sz="3200" b="1" dirty="0">
                <a:latin typeface="+mn-ea"/>
              </a:rPr>
              <a:t>旅行カウンター業務　廃止のご案内</a:t>
            </a:r>
            <a:endParaRPr kumimoji="1" lang="en-US" altLang="ja-JP" sz="3200" b="1" dirty="0">
              <a:latin typeface="+mn-ea"/>
            </a:endParaRPr>
          </a:p>
        </p:txBody>
      </p:sp>
      <p:sp>
        <p:nvSpPr>
          <p:cNvPr id="9" name="テキスト ボックス 8">
            <a:extLst>
              <a:ext uri="{FF2B5EF4-FFF2-40B4-BE49-F238E27FC236}">
                <a16:creationId xmlns:a16="http://schemas.microsoft.com/office/drawing/2014/main" id="{E7EBE451-3050-4EE9-99F6-0568F59BCF12}"/>
              </a:ext>
            </a:extLst>
          </p:cNvPr>
          <p:cNvSpPr txBox="1"/>
          <p:nvPr/>
        </p:nvSpPr>
        <p:spPr>
          <a:xfrm>
            <a:off x="250824" y="6176706"/>
            <a:ext cx="7134223" cy="3508653"/>
          </a:xfrm>
          <a:prstGeom prst="rect">
            <a:avLst/>
          </a:prstGeom>
          <a:noFill/>
        </p:spPr>
        <p:txBody>
          <a:bodyPr wrap="square" rtlCol="0" anchor="t" anchorCtr="0">
            <a:spAutoFit/>
          </a:bodyPr>
          <a:lstStyle/>
          <a:p>
            <a:pPr lvl="0" algn="ctr"/>
            <a:r>
              <a:rPr lang="ja-JP" altLang="en-US" sz="1600" b="1" dirty="0">
                <a:latin typeface="+mn-ea"/>
              </a:rPr>
              <a:t>追記</a:t>
            </a:r>
            <a:endParaRPr lang="en-US" altLang="ja-JP" sz="1600" b="1" dirty="0">
              <a:latin typeface="+mn-ea"/>
            </a:endParaRPr>
          </a:p>
          <a:p>
            <a:pPr lvl="0"/>
            <a:r>
              <a:rPr lang="ja-JP" altLang="en-US" sz="1600" b="1" dirty="0">
                <a:latin typeface="+mn-ea"/>
              </a:rPr>
              <a:t>　</a:t>
            </a:r>
            <a:endParaRPr lang="en-US" altLang="ja-JP" sz="1600" b="1" dirty="0">
              <a:latin typeface="+mn-ea"/>
            </a:endParaRPr>
          </a:p>
          <a:p>
            <a:pPr lvl="0"/>
            <a:r>
              <a:rPr lang="ja-JP" altLang="en-US" sz="1600" b="1" dirty="0">
                <a:latin typeface="+mn-ea"/>
              </a:rPr>
              <a:t>　札幌学院大学生協店舗において全ての旅行受付</a:t>
            </a:r>
            <a:endParaRPr lang="en-US" altLang="ja-JP" sz="1600" b="1" dirty="0">
              <a:latin typeface="+mn-ea"/>
            </a:endParaRPr>
          </a:p>
          <a:p>
            <a:pPr lvl="0"/>
            <a:r>
              <a:rPr lang="ja-JP" altLang="en-US" sz="1600" b="1" dirty="0">
                <a:latin typeface="+mn-ea"/>
              </a:rPr>
              <a:t>　　　　　　　　　　　　　　　（相談業務／予約／ご精算）は、</a:t>
            </a:r>
            <a:endParaRPr lang="en-US" altLang="ja-JP" sz="1600" b="1" dirty="0">
              <a:latin typeface="+mn-ea"/>
            </a:endParaRPr>
          </a:p>
          <a:p>
            <a:pPr lvl="0"/>
            <a:r>
              <a:rPr lang="en-US" altLang="ja-JP" sz="2400" b="1" u="sng" dirty="0">
                <a:solidFill>
                  <a:srgbClr val="FF0000"/>
                </a:solidFill>
                <a:latin typeface="+mn-ea"/>
              </a:rPr>
              <a:t>2022</a:t>
            </a:r>
            <a:r>
              <a:rPr lang="ja-JP" altLang="en-US" sz="2400" b="1" u="sng" dirty="0">
                <a:solidFill>
                  <a:srgbClr val="FF0000"/>
                </a:solidFill>
                <a:latin typeface="+mn-ea"/>
              </a:rPr>
              <a:t>年</a:t>
            </a:r>
            <a:r>
              <a:rPr lang="en-US" altLang="ja-JP" sz="2400" b="1" u="sng" dirty="0">
                <a:solidFill>
                  <a:srgbClr val="FF0000"/>
                </a:solidFill>
                <a:latin typeface="+mn-ea"/>
              </a:rPr>
              <a:t>8</a:t>
            </a:r>
            <a:r>
              <a:rPr lang="ja-JP" altLang="en-US" sz="2400" b="1" u="sng" dirty="0">
                <a:solidFill>
                  <a:srgbClr val="FF0000"/>
                </a:solidFill>
                <a:latin typeface="+mn-ea"/>
              </a:rPr>
              <a:t>月</a:t>
            </a:r>
            <a:r>
              <a:rPr lang="en-US" altLang="ja-JP" sz="2400" b="1" u="sng" dirty="0">
                <a:solidFill>
                  <a:srgbClr val="FF0000"/>
                </a:solidFill>
                <a:latin typeface="+mn-ea"/>
              </a:rPr>
              <a:t>31</a:t>
            </a:r>
            <a:r>
              <a:rPr lang="ja-JP" altLang="en-US" sz="2400" b="1" u="sng" dirty="0">
                <a:solidFill>
                  <a:srgbClr val="FF0000"/>
                </a:solidFill>
                <a:latin typeface="+mn-ea"/>
              </a:rPr>
              <a:t>日（水）</a:t>
            </a:r>
            <a:r>
              <a:rPr lang="en-US" altLang="ja-JP" sz="2400" b="1" u="sng" dirty="0">
                <a:solidFill>
                  <a:srgbClr val="FF0000"/>
                </a:solidFill>
                <a:latin typeface="+mn-ea"/>
              </a:rPr>
              <a:t>15</a:t>
            </a:r>
            <a:r>
              <a:rPr lang="ja-JP" altLang="en-US" sz="2400" b="1" u="sng" dirty="0">
                <a:solidFill>
                  <a:srgbClr val="FF0000"/>
                </a:solidFill>
                <a:latin typeface="+mn-ea"/>
              </a:rPr>
              <a:t>：</a:t>
            </a:r>
            <a:r>
              <a:rPr lang="en-US" altLang="ja-JP" sz="2400" b="1" u="sng" dirty="0">
                <a:solidFill>
                  <a:srgbClr val="FF0000"/>
                </a:solidFill>
                <a:latin typeface="+mn-ea"/>
              </a:rPr>
              <a:t>00</a:t>
            </a:r>
            <a:r>
              <a:rPr lang="ja-JP" altLang="en-US" sz="1600" b="1" dirty="0">
                <a:latin typeface="+mn-ea"/>
              </a:rPr>
              <a:t>をもちまして</a:t>
            </a:r>
            <a:endParaRPr lang="en-US" altLang="ja-JP" sz="1600" b="1" dirty="0">
              <a:latin typeface="+mn-ea"/>
            </a:endParaRPr>
          </a:p>
          <a:p>
            <a:pPr lvl="0"/>
            <a:r>
              <a:rPr lang="ja-JP" altLang="en-US" sz="1600" b="1" dirty="0">
                <a:latin typeface="+mn-ea"/>
              </a:rPr>
              <a:t>　　　　　　　　　　　　　　　　　　　　　　終了させていただきます。</a:t>
            </a:r>
            <a:endParaRPr lang="en-US" altLang="ja-JP" sz="1600" b="1" dirty="0">
              <a:latin typeface="+mn-ea"/>
            </a:endParaRPr>
          </a:p>
          <a:p>
            <a:pPr lvl="0"/>
            <a:r>
              <a:rPr lang="en-US" altLang="ja-JP" sz="1400" b="1" dirty="0">
                <a:latin typeface="+mn-ea"/>
              </a:rPr>
              <a:t>※</a:t>
            </a:r>
            <a:r>
              <a:rPr lang="ja-JP" altLang="en-US" sz="1400" b="1" dirty="0">
                <a:latin typeface="+mn-ea"/>
              </a:rPr>
              <a:t>出発日に関わらず、</a:t>
            </a:r>
            <a:r>
              <a:rPr lang="en-US" altLang="ja-JP" sz="1400" b="1" dirty="0">
                <a:latin typeface="+mn-ea"/>
              </a:rPr>
              <a:t>8/31</a:t>
            </a:r>
            <a:r>
              <a:rPr lang="ja-JP" altLang="en-US" sz="1400" b="1" dirty="0">
                <a:latin typeface="+mn-ea"/>
              </a:rPr>
              <a:t>までは引き続き札幌学院大学生協カウンターで旅行受付は可能です。</a:t>
            </a:r>
            <a:endParaRPr lang="en-US" altLang="ja-JP" sz="1400" b="1" dirty="0">
              <a:latin typeface="+mn-ea"/>
            </a:endParaRPr>
          </a:p>
          <a:p>
            <a:pPr lvl="0"/>
            <a:endParaRPr lang="en-US" altLang="ja-JP" sz="1600" b="1" dirty="0">
              <a:latin typeface="+mn-ea"/>
            </a:endParaRPr>
          </a:p>
          <a:p>
            <a:pPr lvl="0"/>
            <a:r>
              <a:rPr lang="en-US" altLang="ja-JP" sz="1400" b="1" dirty="0">
                <a:latin typeface="+mn-ea"/>
              </a:rPr>
              <a:t>※</a:t>
            </a:r>
            <a:r>
              <a:rPr lang="ja-JP" altLang="en-US" sz="1400" b="1" dirty="0">
                <a:latin typeface="+mn-ea"/>
              </a:rPr>
              <a:t>新たな営業所でお取り扱い出来ない商品がございます。詳しくは裏面の一覧表を</a:t>
            </a:r>
            <a:endParaRPr lang="en-US" altLang="ja-JP" sz="1400" b="1" dirty="0">
              <a:latin typeface="+mn-ea"/>
            </a:endParaRPr>
          </a:p>
          <a:p>
            <a:pPr lvl="0"/>
            <a:r>
              <a:rPr lang="ja-JP" altLang="en-US" sz="1400" b="1" dirty="0">
                <a:latin typeface="+mn-ea"/>
              </a:rPr>
              <a:t>　ご覧ください。</a:t>
            </a:r>
            <a:endParaRPr lang="en-US" altLang="ja-JP" sz="1400" b="1" dirty="0">
              <a:latin typeface="+mn-ea"/>
            </a:endParaRPr>
          </a:p>
          <a:p>
            <a:pPr lvl="0"/>
            <a:endParaRPr lang="en-US" altLang="ja-JP" sz="1400" b="1" dirty="0">
              <a:latin typeface="+mn-ea"/>
            </a:endParaRPr>
          </a:p>
          <a:p>
            <a:pPr lvl="0"/>
            <a:endParaRPr lang="en-US" altLang="ja-JP" sz="1600" b="1" dirty="0">
              <a:latin typeface="+mn-ea"/>
            </a:endParaRPr>
          </a:p>
          <a:p>
            <a:pPr lvl="0"/>
            <a:r>
              <a:rPr lang="ja-JP" altLang="en-US" sz="1600" b="1" dirty="0">
                <a:latin typeface="+mn-ea"/>
              </a:rPr>
              <a:t>　　　　　　　　　　　　　　　　　　　　　　　　　裏面もご覧ください</a:t>
            </a:r>
            <a:endParaRPr lang="en-US" altLang="ja-JP" sz="1600" b="1" dirty="0">
              <a:latin typeface="+mn-ea"/>
            </a:endParaRPr>
          </a:p>
        </p:txBody>
      </p:sp>
      <p:sp>
        <p:nvSpPr>
          <p:cNvPr id="4" name="テキスト ボックス 3">
            <a:extLst>
              <a:ext uri="{FF2B5EF4-FFF2-40B4-BE49-F238E27FC236}">
                <a16:creationId xmlns:a16="http://schemas.microsoft.com/office/drawing/2014/main" id="{25A4E9C2-BBBA-4DC6-B591-C7295A577108}"/>
              </a:ext>
            </a:extLst>
          </p:cNvPr>
          <p:cNvSpPr txBox="1"/>
          <p:nvPr/>
        </p:nvSpPr>
        <p:spPr>
          <a:xfrm>
            <a:off x="441325" y="1283059"/>
            <a:ext cx="6981823" cy="4955203"/>
          </a:xfrm>
          <a:prstGeom prst="rect">
            <a:avLst/>
          </a:prstGeom>
          <a:noFill/>
        </p:spPr>
        <p:txBody>
          <a:bodyPr wrap="square" rtlCol="0" anchor="t" anchorCtr="0">
            <a:spAutoFit/>
          </a:bodyPr>
          <a:lstStyle/>
          <a:p>
            <a:pPr lvl="0" algn="r"/>
            <a:r>
              <a:rPr lang="ja-JP" altLang="en-US" sz="1600" b="1" dirty="0">
                <a:latin typeface="+mn-ea"/>
              </a:rPr>
              <a:t>札幌学院大学生活協同組合</a:t>
            </a:r>
            <a:endParaRPr lang="en-US" altLang="ja-JP" sz="1600" b="1" dirty="0">
              <a:latin typeface="+mn-ea"/>
            </a:endParaRPr>
          </a:p>
          <a:p>
            <a:pPr lvl="0"/>
            <a:r>
              <a:rPr lang="ja-JP" altLang="en-US" sz="1600" b="1" dirty="0">
                <a:latin typeface="+mn-ea"/>
              </a:rPr>
              <a:t>　　　　　　　　　　　　　　　　　　　　　　　　　　</a:t>
            </a:r>
            <a:endParaRPr lang="en-US" altLang="ja-JP" sz="1600" b="1" dirty="0">
              <a:latin typeface="+mn-ea"/>
            </a:endParaRPr>
          </a:p>
          <a:p>
            <a:pPr lvl="0"/>
            <a:r>
              <a:rPr lang="ja-JP" altLang="en-US" sz="1600" b="1" dirty="0">
                <a:latin typeface="+mn-ea"/>
              </a:rPr>
              <a:t>　平素より当生活協同組合をご利用いただき誠にありがとうございます。</a:t>
            </a:r>
            <a:endParaRPr lang="en-US" altLang="ja-JP" sz="1600" b="1" dirty="0">
              <a:latin typeface="+mn-ea"/>
            </a:endParaRPr>
          </a:p>
          <a:p>
            <a:pPr lvl="0"/>
            <a:r>
              <a:rPr lang="ja-JP" altLang="en-US" sz="1600" b="1" dirty="0">
                <a:latin typeface="+mn-ea"/>
              </a:rPr>
              <a:t>当生協では、皆さまのご利用に支えられて</a:t>
            </a:r>
            <a:r>
              <a:rPr lang="en-US" altLang="ja-JP" sz="1600" b="1" dirty="0">
                <a:latin typeface="+mn-ea"/>
              </a:rPr>
              <a:t>34</a:t>
            </a:r>
            <a:r>
              <a:rPr lang="ja-JP" altLang="en-US" sz="1600" b="1" dirty="0">
                <a:latin typeface="+mn-ea"/>
              </a:rPr>
              <a:t>年にわたり旅行事業を行ってまいりました。</a:t>
            </a:r>
            <a:endParaRPr lang="en-US" altLang="ja-JP" sz="1600" b="1" dirty="0">
              <a:latin typeface="+mn-ea"/>
            </a:endParaRPr>
          </a:p>
          <a:p>
            <a:pPr lvl="0"/>
            <a:r>
              <a:rPr lang="ja-JP" altLang="en-US" sz="1600" b="1" dirty="0">
                <a:latin typeface="+mn-ea"/>
              </a:rPr>
              <a:t>　しかしながら、旅行業界全般における商品手配の難しさや、キャンパス分割による出張利用等の減少、生協の経営状況に伴う人員不足に伴い、</a:t>
            </a:r>
            <a:r>
              <a:rPr lang="en-US" altLang="ja-JP" sz="1600" b="1" dirty="0">
                <a:latin typeface="+mn-ea"/>
              </a:rPr>
              <a:t>2022</a:t>
            </a:r>
            <a:r>
              <a:rPr lang="ja-JP" altLang="en-US" sz="1600" b="1" dirty="0">
                <a:latin typeface="+mn-ea"/>
              </a:rPr>
              <a:t>年</a:t>
            </a:r>
            <a:r>
              <a:rPr lang="en-US" altLang="ja-JP" sz="1600" b="1" dirty="0">
                <a:latin typeface="+mn-ea"/>
              </a:rPr>
              <a:t>8</a:t>
            </a:r>
            <a:r>
              <a:rPr lang="ja-JP" altLang="en-US" sz="1600" b="1" dirty="0">
                <a:latin typeface="+mn-ea"/>
              </a:rPr>
              <a:t>月</a:t>
            </a:r>
            <a:r>
              <a:rPr lang="en-US" altLang="ja-JP" sz="1600" b="1" dirty="0">
                <a:latin typeface="+mn-ea"/>
              </a:rPr>
              <a:t>31</a:t>
            </a:r>
            <a:r>
              <a:rPr lang="ja-JP" altLang="en-US" sz="1600" b="1" dirty="0">
                <a:latin typeface="+mn-ea"/>
              </a:rPr>
              <a:t>日をもちまして、札幌学院大学生協江別キャンパス店舗での旅行事業の廃止をさせていただく運びとなりました。諸般の事情をお汲み取りいただき、ご理解を賜れば幸いです。また、日頃のご利用重ねて御礼申し上げます。</a:t>
            </a:r>
            <a:endParaRPr lang="en-US" altLang="ja-JP" sz="1600" b="1" dirty="0">
              <a:latin typeface="+mn-ea"/>
            </a:endParaRPr>
          </a:p>
          <a:p>
            <a:pPr lvl="0"/>
            <a:endParaRPr lang="en-US" altLang="ja-JP" sz="2000" b="1" u="sng" dirty="0">
              <a:latin typeface="+mn-ea"/>
            </a:endParaRPr>
          </a:p>
          <a:p>
            <a:pPr lvl="0"/>
            <a:r>
              <a:rPr lang="en-US" altLang="ja-JP" sz="2000" b="1" u="sng" dirty="0">
                <a:solidFill>
                  <a:srgbClr val="0070C0"/>
                </a:solidFill>
                <a:latin typeface="+mn-ea"/>
              </a:rPr>
              <a:t>2022</a:t>
            </a:r>
            <a:r>
              <a:rPr lang="ja-JP" altLang="en-US" sz="2000" b="1" u="sng" dirty="0">
                <a:solidFill>
                  <a:srgbClr val="0070C0"/>
                </a:solidFill>
                <a:latin typeface="+mn-ea"/>
              </a:rPr>
              <a:t>年</a:t>
            </a:r>
            <a:r>
              <a:rPr lang="en-US" altLang="ja-JP" sz="2000" b="1" u="sng" dirty="0">
                <a:solidFill>
                  <a:srgbClr val="0070C0"/>
                </a:solidFill>
                <a:latin typeface="+mn-ea"/>
              </a:rPr>
              <a:t>9</a:t>
            </a:r>
            <a:r>
              <a:rPr lang="ja-JP" altLang="en-US" sz="2000" b="1" u="sng" dirty="0">
                <a:solidFill>
                  <a:srgbClr val="0070C0"/>
                </a:solidFill>
                <a:latin typeface="+mn-ea"/>
              </a:rPr>
              <a:t>月</a:t>
            </a:r>
            <a:r>
              <a:rPr lang="en-US" altLang="ja-JP" sz="2000" b="1" u="sng" dirty="0">
                <a:solidFill>
                  <a:srgbClr val="0070C0"/>
                </a:solidFill>
                <a:latin typeface="+mn-ea"/>
              </a:rPr>
              <a:t>1</a:t>
            </a:r>
            <a:r>
              <a:rPr lang="ja-JP" altLang="en-US" sz="2000" b="1" u="sng" dirty="0">
                <a:solidFill>
                  <a:srgbClr val="0070C0"/>
                </a:solidFill>
                <a:latin typeface="+mn-ea"/>
              </a:rPr>
              <a:t>日</a:t>
            </a:r>
            <a:r>
              <a:rPr lang="en-US" altLang="ja-JP" sz="2000" b="1" u="sng" dirty="0">
                <a:solidFill>
                  <a:srgbClr val="0070C0"/>
                </a:solidFill>
                <a:latin typeface="+mn-ea"/>
              </a:rPr>
              <a:t>(</a:t>
            </a:r>
            <a:r>
              <a:rPr lang="ja-JP" altLang="en-US" sz="2000" b="1" u="sng" dirty="0">
                <a:solidFill>
                  <a:srgbClr val="0070C0"/>
                </a:solidFill>
                <a:latin typeface="+mn-ea"/>
              </a:rPr>
              <a:t>木</a:t>
            </a:r>
            <a:r>
              <a:rPr lang="en-US" altLang="ja-JP" sz="2000" b="1" u="sng" dirty="0">
                <a:solidFill>
                  <a:srgbClr val="0070C0"/>
                </a:solidFill>
                <a:latin typeface="+mn-ea"/>
              </a:rPr>
              <a:t>)</a:t>
            </a:r>
            <a:r>
              <a:rPr lang="ja-JP" altLang="en-US" sz="2000" b="1" u="sng" dirty="0">
                <a:solidFill>
                  <a:srgbClr val="0070C0"/>
                </a:solidFill>
                <a:latin typeface="+mn-ea"/>
              </a:rPr>
              <a:t>より、生協窓口での手配・校費精算は廃止となります。お問合せ先として裏面記載の営業所</a:t>
            </a:r>
            <a:r>
              <a:rPr lang="en-US" altLang="ja-JP" sz="2000" b="1" u="sng" dirty="0">
                <a:solidFill>
                  <a:srgbClr val="0070C0"/>
                </a:solidFill>
                <a:latin typeface="+mn-ea"/>
              </a:rPr>
              <a:t>『</a:t>
            </a:r>
            <a:r>
              <a:rPr lang="ja-JP" altLang="en-US" sz="2000" b="1" u="sng" dirty="0">
                <a:solidFill>
                  <a:srgbClr val="0070C0"/>
                </a:solidFill>
                <a:latin typeface="+mn-ea"/>
              </a:rPr>
              <a:t>大学生協海外手配センター</a:t>
            </a:r>
            <a:r>
              <a:rPr lang="en-US" altLang="ja-JP" sz="2000" b="1" u="sng" dirty="0">
                <a:solidFill>
                  <a:srgbClr val="0070C0"/>
                </a:solidFill>
                <a:latin typeface="+mn-ea"/>
              </a:rPr>
              <a:t>』『</a:t>
            </a:r>
            <a:r>
              <a:rPr lang="ja-JP" altLang="en-US" sz="2000" b="1" u="sng" dirty="0">
                <a:solidFill>
                  <a:srgbClr val="0070C0"/>
                </a:solidFill>
                <a:latin typeface="+mn-ea"/>
              </a:rPr>
              <a:t>大学生協旅行センター北海道</a:t>
            </a:r>
            <a:r>
              <a:rPr lang="en-US" altLang="ja-JP" sz="2000" b="1" u="sng" dirty="0">
                <a:solidFill>
                  <a:srgbClr val="0070C0"/>
                </a:solidFill>
                <a:latin typeface="+mn-ea"/>
              </a:rPr>
              <a:t>』</a:t>
            </a:r>
            <a:r>
              <a:rPr lang="ja-JP" altLang="en-US" sz="2000" b="1" u="sng" dirty="0">
                <a:solidFill>
                  <a:srgbClr val="0070C0"/>
                </a:solidFill>
                <a:latin typeface="+mn-ea"/>
              </a:rPr>
              <a:t>をご案内いたしますが、校費精算は出来ませんのであしからずご了承くださいませ。</a:t>
            </a:r>
            <a:endParaRPr lang="en-US" altLang="ja-JP" sz="2000" b="1" u="sng" dirty="0">
              <a:solidFill>
                <a:srgbClr val="0070C0"/>
              </a:solidFill>
              <a:latin typeface="+mn-ea"/>
            </a:endParaRPr>
          </a:p>
          <a:p>
            <a:pPr lvl="0"/>
            <a:r>
              <a:rPr lang="ja-JP" altLang="en-US" sz="2000" b="1" u="sng" dirty="0">
                <a:solidFill>
                  <a:srgbClr val="0070C0"/>
                </a:solidFill>
                <a:latin typeface="+mn-ea"/>
              </a:rPr>
              <a:t>お取り扱い可能商品等、詳細は裏面をご参照願います。</a:t>
            </a:r>
            <a:endParaRPr lang="en-US" altLang="ja-JP" sz="2000" b="1" u="sng" dirty="0">
              <a:solidFill>
                <a:srgbClr val="0070C0"/>
              </a:solidFill>
              <a:latin typeface="+mn-ea"/>
            </a:endParaRPr>
          </a:p>
        </p:txBody>
      </p:sp>
      <p:sp>
        <p:nvSpPr>
          <p:cNvPr id="7" name="正方形/長方形 6">
            <a:extLst>
              <a:ext uri="{FF2B5EF4-FFF2-40B4-BE49-F238E27FC236}">
                <a16:creationId xmlns:a16="http://schemas.microsoft.com/office/drawing/2014/main" id="{9D4BBABB-AE0E-4F96-831B-6DEDDF2AA226}"/>
              </a:ext>
            </a:extLst>
          </p:cNvPr>
          <p:cNvSpPr/>
          <p:nvPr/>
        </p:nvSpPr>
        <p:spPr>
          <a:xfrm>
            <a:off x="174628" y="6604402"/>
            <a:ext cx="7210423" cy="333036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65129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19">
            <a:extLst>
              <a:ext uri="{FF2B5EF4-FFF2-40B4-BE49-F238E27FC236}">
                <a16:creationId xmlns:a16="http://schemas.microsoft.com/office/drawing/2014/main" id="{02EB5484-DA8D-4E9A-AF6D-82024BDE6E6C}"/>
              </a:ext>
            </a:extLst>
          </p:cNvPr>
          <p:cNvSpPr/>
          <p:nvPr/>
        </p:nvSpPr>
        <p:spPr>
          <a:xfrm>
            <a:off x="329653" y="841025"/>
            <a:ext cx="6982459" cy="38100"/>
          </a:xfrm>
          <a:custGeom>
            <a:avLst/>
            <a:gdLst/>
            <a:ahLst/>
            <a:cxnLst/>
            <a:rect l="l" t="t" r="r" b="b"/>
            <a:pathLst>
              <a:path w="6982459" h="38100">
                <a:moveTo>
                  <a:pt x="6982459" y="0"/>
                </a:moveTo>
                <a:lnTo>
                  <a:pt x="0" y="0"/>
                </a:lnTo>
                <a:lnTo>
                  <a:pt x="0" y="38100"/>
                </a:lnTo>
                <a:lnTo>
                  <a:pt x="6982459" y="38100"/>
                </a:lnTo>
                <a:lnTo>
                  <a:pt x="6982459" y="0"/>
                </a:lnTo>
                <a:close/>
              </a:path>
            </a:pathLst>
          </a:custGeom>
          <a:solidFill>
            <a:schemeClr val="tx2">
              <a:lumMod val="20000"/>
              <a:lumOff val="80000"/>
            </a:schemeClr>
          </a:solidFill>
        </p:spPr>
        <p:txBody>
          <a:bodyPr wrap="square" lIns="0" tIns="0" rIns="0" bIns="0" rtlCol="0" anchor="ctr" anchorCtr="0"/>
          <a:lstStyle/>
          <a:p>
            <a:endParaRPr sz="1600">
              <a:solidFill>
                <a:srgbClr val="9999FF"/>
              </a:solidFill>
              <a:latin typeface="+mn-ea"/>
            </a:endParaRPr>
          </a:p>
        </p:txBody>
      </p:sp>
      <p:graphicFrame>
        <p:nvGraphicFramePr>
          <p:cNvPr id="14" name="表 23">
            <a:extLst>
              <a:ext uri="{FF2B5EF4-FFF2-40B4-BE49-F238E27FC236}">
                <a16:creationId xmlns:a16="http://schemas.microsoft.com/office/drawing/2014/main" id="{1E7F4350-6E0B-4BB6-B42A-4D2CBDB6272C}"/>
              </a:ext>
            </a:extLst>
          </p:cNvPr>
          <p:cNvGraphicFramePr>
            <a:graphicFrameLocks noGrp="1"/>
          </p:cNvGraphicFramePr>
          <p:nvPr>
            <p:extLst>
              <p:ext uri="{D42A27DB-BD31-4B8C-83A1-F6EECF244321}">
                <p14:modId xmlns:p14="http://schemas.microsoft.com/office/powerpoint/2010/main" val="814122225"/>
              </p:ext>
            </p:extLst>
          </p:nvPr>
        </p:nvGraphicFramePr>
        <p:xfrm>
          <a:off x="396546" y="1527922"/>
          <a:ext cx="6688172" cy="875520"/>
        </p:xfrm>
        <a:graphic>
          <a:graphicData uri="http://schemas.openxmlformats.org/drawingml/2006/table">
            <a:tbl>
              <a:tblPr firstRow="1" bandRow="1">
                <a:tableStyleId>{8A107856-5554-42FB-B03E-39F5DBC370BA}</a:tableStyleId>
              </a:tblPr>
              <a:tblGrid>
                <a:gridCol w="3533775">
                  <a:extLst>
                    <a:ext uri="{9D8B030D-6E8A-4147-A177-3AD203B41FA5}">
                      <a16:colId xmlns:a16="http://schemas.microsoft.com/office/drawing/2014/main" val="122163555"/>
                    </a:ext>
                  </a:extLst>
                </a:gridCol>
                <a:gridCol w="3154397">
                  <a:extLst>
                    <a:ext uri="{9D8B030D-6E8A-4147-A177-3AD203B41FA5}">
                      <a16:colId xmlns:a16="http://schemas.microsoft.com/office/drawing/2014/main" val="3326664518"/>
                    </a:ext>
                  </a:extLst>
                </a:gridCol>
              </a:tblGrid>
              <a:tr h="795302">
                <a:tc>
                  <a:txBody>
                    <a:bodyPr/>
                    <a:lstStyle/>
                    <a:p>
                      <a:pPr algn="l" fontAlgn="ctr"/>
                      <a:r>
                        <a:rPr lang="zh-TW" altLang="en-US" sz="1000" b="1" i="0" u="none" strike="noStrike" dirty="0">
                          <a:solidFill>
                            <a:srgbClr val="000000"/>
                          </a:solidFill>
                          <a:effectLst/>
                          <a:latin typeface="游ゴシック" panose="020B0400000000000000" pitchFamily="50" charset="-128"/>
                          <a:ea typeface="游ゴシック" panose="020B0400000000000000" pitchFamily="50" charset="-128"/>
                        </a:rPr>
                        <a:t>国際線航空券</a:t>
                      </a:r>
                      <a:br>
                        <a:rPr lang="en-US" altLang="zh-TW"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・日本発着の航空券　・</a:t>
                      </a: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日本発留学用航空券</a:t>
                      </a:r>
                      <a:endParaRPr lang="en-US" altLang="ja-JP" sz="8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・海外発着航空券　　・海外発日本行き航空券（呼び寄せ航空券）</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海外ホテル、鉄道、現地レンタカー、空港送迎</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algn="l" fontAlgn="ctr"/>
                      <a:r>
                        <a:rPr lang="ja-JP" altLang="en-US" sz="900" b="1" dirty="0"/>
                        <a:t>直接右記</a:t>
                      </a:r>
                      <a:r>
                        <a:rPr lang="en-US" altLang="ja-JP" sz="900" b="1" dirty="0"/>
                        <a:t>QR</a:t>
                      </a:r>
                      <a:r>
                        <a:rPr lang="ja-JP" altLang="en-US" sz="900" b="1" dirty="0"/>
                        <a:t>コードの</a:t>
                      </a:r>
                      <a:r>
                        <a:rPr lang="ja-JP" altLang="en-US" sz="900" b="1" dirty="0">
                          <a:solidFill>
                            <a:schemeClr val="tx1"/>
                          </a:solidFill>
                        </a:rPr>
                        <a:t>フォームから</a:t>
                      </a:r>
                      <a:endParaRPr lang="en-US" altLang="ja-JP" sz="900" b="1" dirty="0">
                        <a:solidFill>
                          <a:schemeClr val="tx1"/>
                        </a:solidFill>
                      </a:endParaRPr>
                    </a:p>
                    <a:p>
                      <a:pPr algn="l" fontAlgn="ctr"/>
                      <a:r>
                        <a:rPr lang="ja-JP" altLang="en-US" sz="900" b="1" dirty="0"/>
                        <a:t>お問い合わせ・お申込みください。</a:t>
                      </a:r>
                      <a:endParaRPr lang="en-US" altLang="ja-JP" sz="900" b="1" dirty="0"/>
                    </a:p>
                    <a:p>
                      <a:pPr algn="l" fontAlgn="ctr"/>
                      <a:r>
                        <a:rPr lang="ja-JP" altLang="en-US" sz="1200" b="1" i="0" u="none" strike="noStrike" dirty="0">
                          <a:solidFill>
                            <a:schemeClr val="accent2">
                              <a:lumMod val="75000"/>
                            </a:schemeClr>
                          </a:solidFill>
                          <a:effectLst/>
                          <a:latin typeface="游ゴシック" panose="020B0400000000000000" pitchFamily="50" charset="-128"/>
                          <a:ea typeface="游ゴシック" panose="020B0400000000000000" pitchFamily="50" charset="-128"/>
                        </a:rPr>
                        <a:t>大学生協海外手配センター</a:t>
                      </a:r>
                      <a:endParaRPr lang="en-US" altLang="ja-JP" sz="1200" b="1" i="0" u="none" strike="noStrike" dirty="0">
                        <a:solidFill>
                          <a:schemeClr val="accent2">
                            <a:lumMod val="75000"/>
                          </a:schemeClr>
                        </a:solidFill>
                        <a:effectLst/>
                        <a:latin typeface="游ゴシック" panose="020B0400000000000000" pitchFamily="50" charset="-128"/>
                        <a:ea typeface="游ゴシック" panose="020B0400000000000000" pitchFamily="50" charset="-128"/>
                      </a:endParaRPr>
                    </a:p>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お支払方法：</a:t>
                      </a:r>
                      <a:endParaRPr lang="en-US" altLang="ja-JP" sz="9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①クレジットカード・②銀行振込</a:t>
                      </a:r>
                    </a:p>
                  </a:txBody>
                  <a:tcPr marL="72000" marR="72000" marT="72000" marB="72000" anchor="ctr"/>
                </a:tc>
                <a:extLst>
                  <a:ext uri="{0D108BD9-81ED-4DB2-BD59-A6C34878D82A}">
                    <a16:rowId xmlns:a16="http://schemas.microsoft.com/office/drawing/2014/main" val="3413722612"/>
                  </a:ext>
                </a:extLst>
              </a:tr>
            </a:tbl>
          </a:graphicData>
        </a:graphic>
      </p:graphicFrame>
      <p:graphicFrame>
        <p:nvGraphicFramePr>
          <p:cNvPr id="44" name="表 23">
            <a:extLst>
              <a:ext uri="{FF2B5EF4-FFF2-40B4-BE49-F238E27FC236}">
                <a16:creationId xmlns:a16="http://schemas.microsoft.com/office/drawing/2014/main" id="{8B16AB67-2447-4288-865B-46BCEFEDE701}"/>
              </a:ext>
            </a:extLst>
          </p:cNvPr>
          <p:cNvGraphicFramePr>
            <a:graphicFrameLocks noGrp="1"/>
          </p:cNvGraphicFramePr>
          <p:nvPr>
            <p:extLst>
              <p:ext uri="{D42A27DB-BD31-4B8C-83A1-F6EECF244321}">
                <p14:modId xmlns:p14="http://schemas.microsoft.com/office/powerpoint/2010/main" val="2966347009"/>
              </p:ext>
            </p:extLst>
          </p:nvPr>
        </p:nvGraphicFramePr>
        <p:xfrm>
          <a:off x="415182" y="2517423"/>
          <a:ext cx="6688172" cy="4088040"/>
        </p:xfrm>
        <a:graphic>
          <a:graphicData uri="http://schemas.openxmlformats.org/drawingml/2006/table">
            <a:tbl>
              <a:tblPr firstRow="1" bandRow="1">
                <a:tableStyleId>{16D9F66E-5EB9-4882-86FB-DCBF35E3C3E4}</a:tableStyleId>
              </a:tblPr>
              <a:tblGrid>
                <a:gridCol w="3530600">
                  <a:extLst>
                    <a:ext uri="{9D8B030D-6E8A-4147-A177-3AD203B41FA5}">
                      <a16:colId xmlns:a16="http://schemas.microsoft.com/office/drawing/2014/main" val="122163555"/>
                    </a:ext>
                  </a:extLst>
                </a:gridCol>
                <a:gridCol w="3157572">
                  <a:extLst>
                    <a:ext uri="{9D8B030D-6E8A-4147-A177-3AD203B41FA5}">
                      <a16:colId xmlns:a16="http://schemas.microsoft.com/office/drawing/2014/main" val="3326664518"/>
                    </a:ext>
                  </a:extLst>
                </a:gridCol>
              </a:tblGrid>
              <a:tr h="555278">
                <a:tc>
                  <a:txBody>
                    <a:bodyPr/>
                    <a:lstStyle/>
                    <a:p>
                      <a:pPr algn="l" fontAlgn="ctr"/>
                      <a:r>
                        <a:rPr lang="ja-JP" altLang="en-US" sz="1000" b="1" u="none" strike="noStrike" dirty="0">
                          <a:solidFill>
                            <a:srgbClr val="000000"/>
                          </a:solidFill>
                          <a:effectLst/>
                        </a:rPr>
                        <a:t>留学</a:t>
                      </a:r>
                      <a:br>
                        <a:rPr lang="en-US" altLang="zh-TW" sz="1000" b="0" u="none" strike="noStrike" dirty="0">
                          <a:solidFill>
                            <a:srgbClr val="000000"/>
                          </a:solidFill>
                          <a:effectLst/>
                        </a:rPr>
                      </a:br>
                      <a:r>
                        <a:rPr lang="ja-JP" altLang="en-US" sz="800" b="0" u="none" strike="noStrike" dirty="0">
                          <a:solidFill>
                            <a:srgbClr val="000000"/>
                          </a:solidFill>
                          <a:effectLst/>
                        </a:rPr>
                        <a:t>　短期語学留学「アクティブ」</a:t>
                      </a:r>
                      <a:endParaRPr lang="en-US" altLang="ja-JP" sz="800" b="0" u="none" strike="noStrike" dirty="0">
                        <a:solidFill>
                          <a:srgbClr val="000000"/>
                        </a:solidFill>
                        <a:effectLst/>
                      </a:endParaRPr>
                    </a:p>
                    <a:p>
                      <a:pPr algn="l" fontAlgn="ctr"/>
                      <a:r>
                        <a:rPr lang="ja-JP" altLang="en-US" sz="800" b="0" u="none" strike="noStrike" dirty="0">
                          <a:solidFill>
                            <a:srgbClr val="000000"/>
                          </a:solidFill>
                          <a:effectLst/>
                        </a:rPr>
                        <a:t>　長期留学</a:t>
                      </a:r>
                      <a:r>
                        <a:rPr lang="en-US" altLang="ja-JP" sz="800" b="0" u="none" strike="noStrike" dirty="0">
                          <a:solidFill>
                            <a:srgbClr val="000000"/>
                          </a:solidFill>
                          <a:effectLst/>
                        </a:rPr>
                        <a:t>·</a:t>
                      </a:r>
                      <a:r>
                        <a:rPr lang="ja-JP" altLang="en-US" sz="800" b="0" u="none" strike="noStrike" dirty="0">
                          <a:solidFill>
                            <a:srgbClr val="000000"/>
                          </a:solidFill>
                          <a:effectLst/>
                        </a:rPr>
                        <a:t>ワーキングホリデー</a:t>
                      </a:r>
                      <a:endParaRPr lang="en-US" altLang="ja-JP" sz="800" b="0" u="none" strike="noStrike" dirty="0">
                        <a:solidFill>
                          <a:srgbClr val="000000"/>
                        </a:solidFill>
                        <a:effectLst/>
                      </a:endParaRPr>
                    </a:p>
                    <a:p>
                      <a:pPr algn="l" fontAlgn="ctr"/>
                      <a:r>
                        <a:rPr lang="ja-JP" altLang="en-US" sz="800" b="0" u="none" strike="noStrike" dirty="0">
                          <a:solidFill>
                            <a:srgbClr val="000000"/>
                          </a:solidFill>
                          <a:effectLst/>
                        </a:rPr>
                        <a:t>　オンライン留学</a:t>
                      </a:r>
                      <a:endParaRPr lang="en-US" altLang="ja-JP" sz="800" b="0" u="none" strike="noStrike" dirty="0">
                        <a:solidFill>
                          <a:srgbClr val="000000"/>
                        </a:solidFill>
                        <a:effectLst/>
                      </a:endParaRPr>
                    </a:p>
                  </a:txBody>
                  <a:tcPr marL="72000" marR="72000" marT="36000" marB="36000" anchor="ctr"/>
                </a:tc>
                <a:tc rowSpan="10">
                  <a:txBody>
                    <a:bodyPr/>
                    <a:lstStyle/>
                    <a:p>
                      <a:pPr algn="l" fontAlgn="ctr"/>
                      <a:r>
                        <a:rPr lang="ja-JP" altLang="en-US" sz="900" b="0" dirty="0"/>
                        <a:t>直接</a:t>
                      </a:r>
                      <a:r>
                        <a:rPr lang="ja-JP" altLang="en-US" sz="900" b="1" u="none" strike="noStrike" dirty="0">
                          <a:solidFill>
                            <a:schemeClr val="accent6"/>
                          </a:solidFill>
                          <a:effectLst/>
                        </a:rPr>
                        <a:t>メール</a:t>
                      </a:r>
                      <a:r>
                        <a:rPr lang="ja-JP" altLang="en-US" sz="900" b="0" u="none" strike="noStrike" dirty="0">
                          <a:solidFill>
                            <a:schemeClr val="tx1"/>
                          </a:solidFill>
                          <a:effectLst/>
                        </a:rPr>
                        <a:t>または</a:t>
                      </a:r>
                      <a:r>
                        <a:rPr lang="en-US" altLang="ja-JP" sz="900" b="1" u="none" strike="noStrike" dirty="0">
                          <a:solidFill>
                            <a:schemeClr val="accent6"/>
                          </a:solidFill>
                          <a:effectLst/>
                        </a:rPr>
                        <a:t>LINE</a:t>
                      </a:r>
                      <a:r>
                        <a:rPr lang="ja-JP" altLang="en-US" sz="900" b="0" dirty="0"/>
                        <a:t>で</a:t>
                      </a:r>
                      <a:endParaRPr lang="en-US" altLang="ja-JP" sz="900" b="0" dirty="0"/>
                    </a:p>
                    <a:p>
                      <a:pPr algn="l" fontAlgn="ctr"/>
                      <a:r>
                        <a:rPr lang="ja-JP" altLang="en-US" sz="900" b="0" dirty="0"/>
                        <a:t>お問い合わせ・お申込みください。</a:t>
                      </a:r>
                      <a:endParaRPr lang="en-US" altLang="ja-JP" sz="900" b="0" dirty="0"/>
                    </a:p>
                    <a:p>
                      <a:pPr algn="l" fontAlgn="ctr"/>
                      <a:r>
                        <a:rPr lang="ja-JP" altLang="en-US" sz="1200" b="1" u="none" strike="noStrike" dirty="0">
                          <a:solidFill>
                            <a:schemeClr val="accent6"/>
                          </a:solidFill>
                          <a:effectLst/>
                        </a:rPr>
                        <a:t>大学生協旅行センター北海道</a:t>
                      </a:r>
                      <a:endParaRPr lang="en-US" altLang="ja-JP" sz="1200" b="1" u="none" strike="noStrike" dirty="0">
                        <a:solidFill>
                          <a:schemeClr val="accent6"/>
                        </a:solidFill>
                        <a:effectLst/>
                      </a:endParaRPr>
                    </a:p>
                    <a:p>
                      <a:pPr algn="l" fontAlgn="ctr"/>
                      <a:r>
                        <a:rPr lang="ja-JP" altLang="en-US" sz="1000" b="0" u="none" strike="noStrike" dirty="0">
                          <a:solidFill>
                            <a:srgbClr val="000000"/>
                          </a:solidFill>
                          <a:effectLst/>
                        </a:rPr>
                        <a:t>営業時間</a:t>
                      </a:r>
                      <a:r>
                        <a:rPr lang="en-US" altLang="ja-JP" sz="1000" b="0" u="none" strike="noStrike" dirty="0">
                          <a:solidFill>
                            <a:srgbClr val="000000"/>
                          </a:solidFill>
                          <a:effectLst/>
                        </a:rPr>
                        <a:t>:</a:t>
                      </a:r>
                      <a:r>
                        <a:rPr lang="ja-JP" altLang="en-US" sz="1000" b="0" u="none" strike="noStrike" dirty="0">
                          <a:solidFill>
                            <a:srgbClr val="000000"/>
                          </a:solidFill>
                          <a:effectLst/>
                        </a:rPr>
                        <a:t> 平日 </a:t>
                      </a:r>
                      <a:r>
                        <a:rPr lang="en-US" altLang="ja-JP" sz="1000" b="0" u="none" strike="noStrike" dirty="0">
                          <a:solidFill>
                            <a:srgbClr val="000000"/>
                          </a:solidFill>
                          <a:effectLst/>
                        </a:rPr>
                        <a:t>10:00</a:t>
                      </a:r>
                      <a:r>
                        <a:rPr lang="ja-JP" altLang="en-US" sz="1000" b="0" u="none" strike="noStrike" dirty="0">
                          <a:solidFill>
                            <a:srgbClr val="000000"/>
                          </a:solidFill>
                          <a:effectLst/>
                        </a:rPr>
                        <a:t>～</a:t>
                      </a:r>
                      <a:r>
                        <a:rPr lang="en-US" altLang="ja-JP" sz="1000" b="0" u="none" strike="noStrike" dirty="0">
                          <a:solidFill>
                            <a:srgbClr val="000000"/>
                          </a:solidFill>
                          <a:effectLst/>
                        </a:rPr>
                        <a:t>17:00   </a:t>
                      </a:r>
                      <a:r>
                        <a:rPr lang="ja-JP" altLang="en-US" sz="1000" b="0" u="none" strike="noStrike" dirty="0">
                          <a:solidFill>
                            <a:srgbClr val="000000"/>
                          </a:solidFill>
                          <a:effectLst/>
                        </a:rPr>
                        <a:t>土日祝日定休</a:t>
                      </a:r>
                      <a:endParaRPr lang="en-US" altLang="ja-JP" sz="1000" b="0" u="none" strike="noStrike" dirty="0">
                        <a:solidFill>
                          <a:srgbClr val="000000"/>
                        </a:solidFill>
                        <a:effectLst/>
                      </a:endParaRPr>
                    </a:p>
                    <a:p>
                      <a:pPr algn="l" fontAlgn="ctr"/>
                      <a:r>
                        <a:rPr lang="en-US" altLang="ja-JP" sz="1000" b="1" u="none" strike="noStrike" dirty="0">
                          <a:solidFill>
                            <a:srgbClr val="000000"/>
                          </a:solidFill>
                          <a:effectLst/>
                        </a:rPr>
                        <a:t>E-Mail:</a:t>
                      </a:r>
                      <a:r>
                        <a:rPr lang="en-US" altLang="ja-JP" sz="1000" b="0" u="none" strike="noStrike" dirty="0">
                          <a:solidFill>
                            <a:srgbClr val="000000"/>
                          </a:solidFill>
                          <a:effectLst/>
                        </a:rPr>
                        <a:t> </a:t>
                      </a:r>
                      <a:r>
                        <a:rPr lang="en-US" altLang="ja-JP" sz="1000" b="0" u="none" strike="noStrike" dirty="0">
                          <a:solidFill>
                            <a:srgbClr val="000000"/>
                          </a:solidFill>
                          <a:effectLst/>
                          <a:hlinkClick r:id="rId2"/>
                        </a:rPr>
                        <a:t>trv-hbfuc@hokkaido.seikyou.ne.jp</a:t>
                      </a:r>
                      <a:endParaRPr lang="en-US" altLang="ja-JP" sz="1000" b="0" u="none" strike="noStrike" dirty="0">
                        <a:solidFill>
                          <a:srgbClr val="000000"/>
                        </a:solidFill>
                        <a:effectLst/>
                      </a:endParaRPr>
                    </a:p>
                    <a:p>
                      <a:pPr marL="0" marR="0" lvl="0" indent="0" algn="l" defTabSz="755934" rtl="0" eaLnBrk="1" fontAlgn="ctr" latinLnBrk="0" hangingPunct="1">
                        <a:lnSpc>
                          <a:spcPct val="100000"/>
                        </a:lnSpc>
                        <a:spcBef>
                          <a:spcPts val="0"/>
                        </a:spcBef>
                        <a:spcAft>
                          <a:spcPts val="0"/>
                        </a:spcAft>
                        <a:buClrTx/>
                        <a:buSzTx/>
                        <a:buFontTx/>
                        <a:buNone/>
                        <a:tabLst/>
                        <a:defRPr/>
                      </a:pPr>
                      <a:r>
                        <a:rPr lang="en-US" altLang="ja-JP" sz="1000" b="0" u="none" strike="noStrike" dirty="0">
                          <a:solidFill>
                            <a:srgbClr val="000000"/>
                          </a:solidFill>
                          <a:effectLst/>
                        </a:rPr>
                        <a:t>TEL:011-768-7787</a:t>
                      </a:r>
                    </a:p>
                    <a:p>
                      <a:pPr algn="l" fontAlgn="ctr"/>
                      <a:endParaRPr lang="en-US" altLang="ja-JP" sz="1000" b="0" u="none" strike="noStrike" dirty="0">
                        <a:solidFill>
                          <a:srgbClr val="000000"/>
                        </a:solidFill>
                        <a:effectLst/>
                      </a:endParaRPr>
                    </a:p>
                    <a:p>
                      <a:pPr algn="l" fontAlgn="ctr"/>
                      <a:r>
                        <a:rPr lang="ja-JP" altLang="en-US" sz="1000" b="0" u="none" strike="noStrike" dirty="0">
                          <a:solidFill>
                            <a:srgbClr val="000000"/>
                          </a:solidFill>
                          <a:effectLst/>
                        </a:rPr>
                        <a:t>まずは、友だち登録お願い致します。</a:t>
                      </a:r>
                      <a:endParaRPr lang="en-US" altLang="ja-JP" sz="1000" b="0" u="none" strike="noStrike" dirty="0">
                        <a:solidFill>
                          <a:srgbClr val="000000"/>
                        </a:solidFill>
                        <a:effectLst/>
                      </a:endParaRPr>
                    </a:p>
                    <a:p>
                      <a:pPr algn="l" fontAlgn="ctr"/>
                      <a:endParaRPr lang="en-US" altLang="ja-JP" sz="1000" b="0" u="none" strike="noStrike" dirty="0">
                        <a:solidFill>
                          <a:srgbClr val="000000"/>
                        </a:solidFill>
                        <a:effectLst/>
                      </a:endParaRPr>
                    </a:p>
                    <a:p>
                      <a:pPr algn="l" fontAlgn="ctr"/>
                      <a:endParaRPr lang="en-US" altLang="ja-JP" sz="1000" b="0" u="none" strike="noStrike" dirty="0">
                        <a:solidFill>
                          <a:srgbClr val="000000"/>
                        </a:solidFill>
                        <a:effectLst/>
                      </a:endParaRPr>
                    </a:p>
                    <a:p>
                      <a:pPr algn="l" fontAlgn="ctr"/>
                      <a:endParaRPr lang="en-US" altLang="ja-JP" sz="1000" b="0" u="none" strike="noStrike" dirty="0">
                        <a:solidFill>
                          <a:srgbClr val="000000"/>
                        </a:solidFill>
                        <a:effectLst/>
                      </a:endParaRPr>
                    </a:p>
                    <a:p>
                      <a:pPr algn="l" fontAlgn="ctr"/>
                      <a:endParaRPr lang="en-US" altLang="ja-JP" sz="1000" b="0" u="none" strike="noStrike" dirty="0">
                        <a:solidFill>
                          <a:schemeClr val="tx1"/>
                        </a:solidFill>
                        <a:effectLst/>
                      </a:endParaRPr>
                    </a:p>
                    <a:p>
                      <a:pPr algn="l" fontAlgn="ctr"/>
                      <a:endParaRPr lang="en-US" altLang="ja-JP" sz="1000" b="0" u="none" strike="noStrike" dirty="0">
                        <a:solidFill>
                          <a:schemeClr val="tx1"/>
                        </a:solidFill>
                        <a:effectLst/>
                      </a:endParaRPr>
                    </a:p>
                    <a:p>
                      <a:pPr algn="l" fontAlgn="ctr"/>
                      <a:r>
                        <a:rPr lang="ja-JP" altLang="en-US" sz="1000" b="0" u="none" strike="noStrike" dirty="0">
                          <a:solidFill>
                            <a:schemeClr val="tx1"/>
                          </a:solidFill>
                          <a:effectLst/>
                        </a:rPr>
                        <a:t>旅行センター取扱いの各種商品</a:t>
                      </a:r>
                      <a:endParaRPr lang="en-US" altLang="ja-JP" sz="1000" b="0" u="none" strike="noStrike" dirty="0">
                        <a:solidFill>
                          <a:schemeClr val="tx1"/>
                        </a:solidFill>
                        <a:effectLst/>
                      </a:endParaRPr>
                    </a:p>
                    <a:p>
                      <a:pPr algn="l" fontAlgn="ctr"/>
                      <a:r>
                        <a:rPr lang="ja-JP" altLang="en-US" sz="1000" b="0" u="none" strike="noStrike" dirty="0">
                          <a:solidFill>
                            <a:schemeClr val="tx1"/>
                          </a:solidFill>
                          <a:effectLst/>
                        </a:rPr>
                        <a:t>は右記</a:t>
                      </a:r>
                      <a:r>
                        <a:rPr lang="en-US" altLang="ja-JP" sz="1000" b="0" u="none" strike="noStrike" dirty="0">
                          <a:solidFill>
                            <a:schemeClr val="tx1"/>
                          </a:solidFill>
                          <a:effectLst/>
                        </a:rPr>
                        <a:t>QR</a:t>
                      </a:r>
                      <a:r>
                        <a:rPr lang="ja-JP" altLang="en-US" sz="1000" b="0" u="none" strike="noStrike" dirty="0">
                          <a:solidFill>
                            <a:schemeClr val="tx1"/>
                          </a:solidFill>
                          <a:effectLst/>
                        </a:rPr>
                        <a:t>からもご覧いただけます。</a:t>
                      </a:r>
                      <a:endParaRPr lang="en-US" altLang="ja-JP" sz="1000" b="0" u="none" strike="noStrike" dirty="0">
                        <a:solidFill>
                          <a:srgbClr val="000000"/>
                        </a:solidFill>
                        <a:effectLst/>
                      </a:endParaRPr>
                    </a:p>
                    <a:p>
                      <a:pPr algn="l" fontAlgn="ctr"/>
                      <a:endParaRPr lang="en-US" altLang="ja-JP" sz="1000" b="0" u="none" strike="noStrike" dirty="0">
                        <a:solidFill>
                          <a:srgbClr val="000000"/>
                        </a:solidFill>
                        <a:effectLst/>
                      </a:endParaRPr>
                    </a:p>
                    <a:p>
                      <a:pPr algn="l" fontAlgn="ctr"/>
                      <a:r>
                        <a:rPr lang="ja-JP" altLang="en-US" sz="1000" b="0" u="none" strike="noStrike" dirty="0">
                          <a:solidFill>
                            <a:srgbClr val="000000"/>
                          </a:solidFill>
                          <a:effectLst/>
                        </a:rPr>
                        <a:t>お支払方法：</a:t>
                      </a:r>
                      <a:endParaRPr lang="en-US" altLang="ja-JP" sz="1000" b="0" u="none" strike="noStrike" dirty="0">
                        <a:solidFill>
                          <a:srgbClr val="000000"/>
                        </a:solidFill>
                        <a:effectLst/>
                      </a:endParaRPr>
                    </a:p>
                    <a:p>
                      <a:pPr algn="l" fontAlgn="ctr"/>
                      <a:r>
                        <a:rPr lang="ja-JP" altLang="en-US" sz="1000" b="0" u="none" strike="noStrike" dirty="0">
                          <a:solidFill>
                            <a:srgbClr val="000000"/>
                          </a:solidFill>
                          <a:effectLst/>
                        </a:rPr>
                        <a:t>①クレジットカード</a:t>
                      </a:r>
                      <a:endParaRPr lang="en-US" altLang="ja-JP" sz="1000" b="0" u="none" strike="noStrike" dirty="0">
                        <a:solidFill>
                          <a:srgbClr val="000000"/>
                        </a:solidFill>
                        <a:effectLst/>
                      </a:endParaRPr>
                    </a:p>
                    <a:p>
                      <a:pPr algn="l" fontAlgn="ctr"/>
                      <a:r>
                        <a:rPr lang="ja-JP" altLang="en-US" sz="800" b="0" u="none" strike="noStrike" dirty="0">
                          <a:solidFill>
                            <a:srgbClr val="000000"/>
                          </a:solidFill>
                          <a:effectLst/>
                        </a:rPr>
                        <a:t>（</a:t>
                      </a:r>
                      <a:r>
                        <a:rPr lang="en-US" altLang="ja-JP" sz="800" b="0" u="none" strike="noStrike" dirty="0">
                          <a:solidFill>
                            <a:srgbClr val="000000"/>
                          </a:solidFill>
                          <a:effectLst/>
                        </a:rPr>
                        <a:t>VISA, MASTER </a:t>
                      </a:r>
                      <a:r>
                        <a:rPr lang="ja-JP" altLang="en-US" sz="700" b="0" u="none" strike="noStrike" dirty="0">
                          <a:solidFill>
                            <a:srgbClr val="000000"/>
                          </a:solidFill>
                          <a:effectLst/>
                        </a:rPr>
                        <a:t>オンライン決済）</a:t>
                      </a:r>
                      <a:endParaRPr lang="en-US" altLang="ja-JP" sz="700" b="0" u="none" strike="noStrike" dirty="0">
                        <a:solidFill>
                          <a:srgbClr val="000000"/>
                        </a:solidFill>
                        <a:effectLst/>
                      </a:endParaRPr>
                    </a:p>
                    <a:p>
                      <a:pPr marL="0" marR="0" lvl="0" indent="0" algn="l" defTabSz="755934" rtl="0" eaLnBrk="1" fontAlgn="ctr" latinLnBrk="0" hangingPunct="1">
                        <a:lnSpc>
                          <a:spcPct val="100000"/>
                        </a:lnSpc>
                        <a:spcBef>
                          <a:spcPts val="0"/>
                        </a:spcBef>
                        <a:spcAft>
                          <a:spcPts val="0"/>
                        </a:spcAft>
                        <a:buClrTx/>
                        <a:buSzTx/>
                        <a:buFontTx/>
                        <a:buNone/>
                        <a:tabLst/>
                        <a:defRPr/>
                      </a:pPr>
                      <a:endParaRPr lang="ja-JP" altLang="en-US" sz="1000" b="0" u="none" strike="noStrike" dirty="0">
                        <a:solidFill>
                          <a:srgbClr val="000000"/>
                        </a:solidFill>
                        <a:effectLst/>
                      </a:endParaRPr>
                    </a:p>
                    <a:p>
                      <a:pPr marL="0" marR="0" lvl="0" indent="0" algn="l" defTabSz="755934" rtl="0" eaLnBrk="1" fontAlgn="ctr" latinLnBrk="0" hangingPunct="1">
                        <a:lnSpc>
                          <a:spcPct val="100000"/>
                        </a:lnSpc>
                        <a:spcBef>
                          <a:spcPts val="0"/>
                        </a:spcBef>
                        <a:spcAft>
                          <a:spcPts val="0"/>
                        </a:spcAft>
                        <a:buClrTx/>
                        <a:buSzTx/>
                        <a:buFontTx/>
                        <a:buNone/>
                        <a:tabLst/>
                        <a:defRPr/>
                      </a:pPr>
                      <a:r>
                        <a:rPr lang="ja-JP" altLang="en-US" sz="1000" b="0" u="none" strike="noStrike" dirty="0">
                          <a:solidFill>
                            <a:srgbClr val="000000"/>
                          </a:solidFill>
                          <a:effectLst/>
                        </a:rPr>
                        <a:t>②現金</a:t>
                      </a:r>
                      <a:r>
                        <a:rPr lang="ja-JP" altLang="en-US" sz="700" b="0" u="none" strike="noStrike" dirty="0">
                          <a:solidFill>
                            <a:srgbClr val="000000"/>
                          </a:solidFill>
                          <a:effectLst/>
                        </a:rPr>
                        <a:t>（旅行サービス店でお預かり）</a:t>
                      </a:r>
                      <a:endParaRPr lang="en-US" altLang="ja-JP" sz="700" b="0" u="none" strike="noStrike" dirty="0">
                        <a:solidFill>
                          <a:srgbClr val="000000"/>
                        </a:solidFill>
                        <a:effectLst/>
                      </a:endParaRPr>
                    </a:p>
                    <a:p>
                      <a:pPr algn="l" fontAlgn="ctr"/>
                      <a:r>
                        <a:rPr lang="ja-JP" altLang="en-US" sz="1000" b="0" u="none" strike="noStrike" dirty="0">
                          <a:solidFill>
                            <a:srgbClr val="000000"/>
                          </a:solidFill>
                          <a:effectLst/>
                        </a:rPr>
                        <a:t>お申込み頂いたチケットは生協</a:t>
                      </a:r>
                      <a:r>
                        <a:rPr lang="ja-JP" altLang="en-US" sz="1000" b="0" u="none" strike="noStrike" dirty="0">
                          <a:solidFill>
                            <a:schemeClr val="tx1"/>
                          </a:solidFill>
                          <a:effectLst/>
                        </a:rPr>
                        <a:t>サービスカ</a:t>
                      </a:r>
                      <a:r>
                        <a:rPr lang="ja-JP" altLang="en-US" sz="1000" b="0" u="none" strike="noStrike" dirty="0">
                          <a:solidFill>
                            <a:srgbClr val="000000"/>
                          </a:solidFill>
                          <a:effectLst/>
                        </a:rPr>
                        <a:t>ウンターにてお受け取り頂けます。</a:t>
                      </a:r>
                      <a:endParaRPr lang="en-US" altLang="ja-JP" sz="1000" b="0" u="none" strike="noStrike" dirty="0">
                        <a:solidFill>
                          <a:srgbClr val="000000"/>
                        </a:solidFill>
                        <a:effectLst/>
                      </a:endParaRPr>
                    </a:p>
                    <a:p>
                      <a:pPr algn="l" fontAlgn="ctr"/>
                      <a:r>
                        <a:rPr lang="ja-JP" altLang="en-US" sz="800" b="0" u="none" strike="noStrike" dirty="0">
                          <a:solidFill>
                            <a:srgbClr val="000000"/>
                          </a:solidFill>
                          <a:effectLst/>
                        </a:rPr>
                        <a:t>（商品によっては、直接メールや</a:t>
                      </a:r>
                      <a:r>
                        <a:rPr lang="en-US" altLang="ja-JP" sz="800" b="0" u="none" strike="noStrike" dirty="0">
                          <a:solidFill>
                            <a:srgbClr val="000000"/>
                          </a:solidFill>
                          <a:effectLst/>
                        </a:rPr>
                        <a:t>LINE</a:t>
                      </a:r>
                      <a:r>
                        <a:rPr lang="ja-JP" altLang="en-US" sz="800" b="0" u="none" strike="noStrike" dirty="0">
                          <a:solidFill>
                            <a:srgbClr val="000000"/>
                          </a:solidFill>
                          <a:effectLst/>
                        </a:rPr>
                        <a:t>でお送りする場合もございます。）</a:t>
                      </a:r>
                      <a:r>
                        <a:rPr lang="ja-JP" altLang="en-US" sz="1000" b="0" u="none" strike="noStrike" dirty="0">
                          <a:solidFill>
                            <a:srgbClr val="000000"/>
                          </a:solidFill>
                          <a:effectLst/>
                        </a:rPr>
                        <a:t> </a:t>
                      </a:r>
                      <a:endPar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2000" marR="72000" marT="36000" marB="36000" anchor="ctr"/>
                </a:tc>
                <a:extLst>
                  <a:ext uri="{0D108BD9-81ED-4DB2-BD59-A6C34878D82A}">
                    <a16:rowId xmlns:a16="http://schemas.microsoft.com/office/drawing/2014/main" val="3413722612"/>
                  </a:ext>
                </a:extLst>
              </a:tr>
              <a:tr h="364947">
                <a:tc>
                  <a:txBody>
                    <a:bodyPr/>
                    <a:lstStyle/>
                    <a:p>
                      <a:pPr algn="l" fontAlgn="ctr"/>
                      <a:r>
                        <a:rPr lang="ja-JP" altLang="en-US" sz="1000" b="1" i="0" u="none" strike="noStrike" dirty="0">
                          <a:solidFill>
                            <a:srgbClr val="000000"/>
                          </a:solidFill>
                          <a:effectLst/>
                          <a:latin typeface="游ゴシック" panose="020B0400000000000000" pitchFamily="50" charset="-128"/>
                          <a:ea typeface="+mn-ea"/>
                        </a:rPr>
                        <a:t>海外パック旅行</a:t>
                      </a:r>
                      <a:endParaRPr lang="en-US" altLang="ja-JP" sz="1000" b="1" i="0" u="none" strike="noStrike" dirty="0">
                        <a:solidFill>
                          <a:srgbClr val="000000"/>
                        </a:solidFill>
                        <a:effectLst/>
                        <a:latin typeface="游ゴシック" panose="020B0400000000000000" pitchFamily="50" charset="-128"/>
                        <a:ea typeface="+mn-ea"/>
                      </a:endParaRPr>
                    </a:p>
                    <a:p>
                      <a:pPr algn="l" fontAlgn="ctr"/>
                      <a:r>
                        <a:rPr lang="ja-JP" altLang="en-US" sz="800" b="0" i="0" u="none" strike="noStrike" dirty="0">
                          <a:solidFill>
                            <a:srgbClr val="000000"/>
                          </a:solidFill>
                          <a:effectLst/>
                          <a:latin typeface="游ゴシック" panose="020B0400000000000000" pitchFamily="50" charset="-128"/>
                          <a:ea typeface="+mn-ea"/>
                        </a:rPr>
                        <a:t>　卒業旅行、学生旅行</a:t>
                      </a:r>
                      <a:endParaRPr lang="en-US" altLang="ja-JP" sz="800" b="0" i="0" u="none" strike="noStrike" dirty="0">
                        <a:solidFill>
                          <a:srgbClr val="000000"/>
                        </a:solidFill>
                        <a:effectLst/>
                        <a:latin typeface="游ゴシック" panose="020B0400000000000000" pitchFamily="50" charset="-128"/>
                        <a:ea typeface="+mn-ea"/>
                      </a:endParaRPr>
                    </a:p>
                    <a:p>
                      <a:pPr algn="l" fontAlgn="ctr"/>
                      <a:r>
                        <a:rPr lang="ja-JP" altLang="en-US" sz="800" b="0" i="0" u="none" strike="noStrike" dirty="0">
                          <a:solidFill>
                            <a:srgbClr val="000000"/>
                          </a:solidFill>
                          <a:effectLst/>
                          <a:latin typeface="游ゴシック" panose="020B0400000000000000" pitchFamily="50" charset="-128"/>
                          <a:ea typeface="+mn-ea"/>
                        </a:rPr>
                        <a:t>　大学生協オリジナルの「テーマのある旅」</a:t>
                      </a:r>
                      <a:endParaRPr lang="en-US" altLang="ja-JP" sz="800" b="0" i="0" u="none" strike="noStrike" dirty="0">
                        <a:solidFill>
                          <a:srgbClr val="000000"/>
                        </a:solidFill>
                        <a:effectLst/>
                        <a:latin typeface="游ゴシック" panose="020B0400000000000000" pitchFamily="50" charset="-128"/>
                        <a:ea typeface="+mn-ea"/>
                      </a:endParaRPr>
                    </a:p>
                    <a:p>
                      <a:pPr algn="l" fontAlgn="ctr"/>
                      <a:r>
                        <a:rPr lang="ja-JP" altLang="en-US" sz="800" b="0" i="0" u="none" strike="noStrike" dirty="0">
                          <a:solidFill>
                            <a:srgbClr val="000000"/>
                          </a:solidFill>
                          <a:effectLst/>
                          <a:latin typeface="游ゴシック" panose="020B0400000000000000" pitchFamily="50" charset="-128"/>
                          <a:ea typeface="+mn-ea"/>
                        </a:rPr>
                        <a:t>「ディズニーユースカレッジプログラム」他</a:t>
                      </a:r>
                    </a:p>
                  </a:txBody>
                  <a:tcPr marL="72000" marR="72000" marT="36000" marB="36000" anchor="ctr"/>
                </a:tc>
                <a:tc vMerge="1">
                  <a:txBody>
                    <a:bodyPr/>
                    <a:lstStyle/>
                    <a:p>
                      <a:endParaRPr kumimoji="1" lang="ja-JP" altLang="en-US"/>
                    </a:p>
                  </a:txBody>
                  <a:tcPr/>
                </a:tc>
                <a:extLst>
                  <a:ext uri="{0D108BD9-81ED-4DB2-BD59-A6C34878D82A}">
                    <a16:rowId xmlns:a16="http://schemas.microsoft.com/office/drawing/2014/main" val="2572756153"/>
                  </a:ext>
                </a:extLst>
              </a:tr>
              <a:tr h="325850">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国内航空券</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JAL·ANA·ADO·SKY·FDA·JETSTAR</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他</a:t>
                      </a:r>
                    </a:p>
                  </a:txBody>
                  <a:tcPr marL="72000" marR="72000" marT="36000" marB="36000" anchor="ctr"/>
                </a:tc>
                <a:tc vMerge="1">
                  <a:txBody>
                    <a:bodyPr/>
                    <a:lstStyle/>
                    <a:p>
                      <a:pPr algn="l"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2481105161"/>
                  </a:ext>
                </a:extLst>
              </a:tr>
              <a:tr h="325850">
                <a:tc>
                  <a:txBody>
                    <a:bodyPr/>
                    <a:lstStyle/>
                    <a:p>
                      <a:pPr marL="0" marR="0" lvl="0" indent="0" algn="l" defTabSz="755934" rtl="0" eaLnBrk="1" fontAlgn="ctr" latinLnBrk="0" hangingPunct="1">
                        <a:lnSpc>
                          <a:spcPct val="100000"/>
                        </a:lnSpc>
                        <a:spcBef>
                          <a:spcPts val="0"/>
                        </a:spcBef>
                        <a:spcAft>
                          <a:spcPts val="0"/>
                        </a:spcAft>
                        <a:buClrTx/>
                        <a:buSzTx/>
                        <a:buFontTx/>
                        <a:buNone/>
                        <a:tabLst/>
                        <a:defRPr/>
                      </a:pPr>
                      <a:r>
                        <a:rPr lang="ja-JP" altLang="en-US" sz="1000" b="1" i="0" u="none" strike="noStrike" dirty="0">
                          <a:solidFill>
                            <a:srgbClr val="000000"/>
                          </a:solidFill>
                          <a:effectLst/>
                          <a:latin typeface="游ゴシック" panose="020B0400000000000000" pitchFamily="50" charset="-128"/>
                          <a:ea typeface="+mn-ea"/>
                        </a:rPr>
                        <a:t>国内パック旅行</a:t>
                      </a:r>
                      <a:endParaRPr lang="en-US" altLang="ja-JP" sz="1000" b="1" i="0" u="none" strike="noStrike" dirty="0">
                        <a:solidFill>
                          <a:srgbClr val="000000"/>
                        </a:solidFill>
                        <a:effectLst/>
                        <a:latin typeface="游ゴシック" panose="020B0400000000000000" pitchFamily="50" charset="-128"/>
                        <a:ea typeface="+mn-ea"/>
                      </a:endParaRPr>
                    </a:p>
                    <a:p>
                      <a:pPr marL="0" marR="0" lvl="0" indent="0" algn="l" defTabSz="755934" rtl="0" eaLnBrk="1" fontAlgn="ctr" latinLnBrk="0" hangingPunct="1">
                        <a:lnSpc>
                          <a:spcPct val="100000"/>
                        </a:lnSpc>
                        <a:spcBef>
                          <a:spcPts val="0"/>
                        </a:spcBef>
                        <a:spcAft>
                          <a:spcPts val="0"/>
                        </a:spcAft>
                        <a:buClrTx/>
                        <a:buSzTx/>
                        <a:buFontTx/>
                        <a:buNone/>
                        <a:tabLst/>
                        <a:defRPr/>
                      </a:pPr>
                      <a:r>
                        <a:rPr lang="ja-JP" altLang="en-US" sz="800" b="0" i="0" u="none" strike="noStrike" dirty="0">
                          <a:solidFill>
                            <a:srgbClr val="000000"/>
                          </a:solidFill>
                          <a:effectLst/>
                          <a:latin typeface="游ゴシック" panose="020B0400000000000000" pitchFamily="50" charset="-128"/>
                          <a:ea typeface="+mn-ea"/>
                        </a:rPr>
                        <a:t>　</a:t>
                      </a:r>
                      <a:r>
                        <a:rPr lang="en-US" altLang="ja-JP" sz="800" b="0" i="0" u="none" strike="noStrike" dirty="0">
                          <a:solidFill>
                            <a:srgbClr val="000000"/>
                          </a:solidFill>
                          <a:effectLst/>
                          <a:latin typeface="游ゴシック" panose="020B0400000000000000" pitchFamily="50" charset="-128"/>
                          <a:ea typeface="+mn-ea"/>
                        </a:rPr>
                        <a:t>JTB</a:t>
                      </a:r>
                      <a:r>
                        <a:rPr lang="ja-JP" altLang="en-US" sz="800" b="0" i="0" u="none" strike="noStrike" dirty="0">
                          <a:solidFill>
                            <a:srgbClr val="000000"/>
                          </a:solidFill>
                          <a:effectLst/>
                          <a:latin typeface="游ゴシック" panose="020B0400000000000000" pitchFamily="50" charset="-128"/>
                          <a:ea typeface="+mn-ea"/>
                        </a:rPr>
                        <a:t>、日本旅行他</a:t>
                      </a:r>
                    </a:p>
                  </a:txBody>
                  <a:tcPr marL="72000" marR="72000" marT="36000" marB="36000" anchor="ctr"/>
                </a:tc>
                <a:tc vMerge="1">
                  <a:txBody>
                    <a:bodyPr/>
                    <a:lstStyle/>
                    <a:p>
                      <a:endParaRPr kumimoji="1" lang="ja-JP" altLang="en-US"/>
                    </a:p>
                  </a:txBody>
                  <a:tcPr/>
                </a:tc>
                <a:extLst>
                  <a:ext uri="{0D108BD9-81ED-4DB2-BD59-A6C34878D82A}">
                    <a16:rowId xmlns:a16="http://schemas.microsoft.com/office/drawing/2014/main" val="1419488693"/>
                  </a:ext>
                </a:extLst>
              </a:tr>
              <a:tr h="325850">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国内宿泊</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温泉、スキー、ゼミ・サークル合宿、大会遠征</a:t>
                      </a:r>
                    </a:p>
                  </a:txBody>
                  <a:tcPr marL="72000" marR="72000" marT="36000" marB="36000" anchor="ctr"/>
                </a:tc>
                <a:tc vMerge="1">
                  <a:txBody>
                    <a:bodyPr/>
                    <a:lstStyle/>
                    <a:p>
                      <a:endParaRPr kumimoji="1" lang="ja-JP" altLang="en-US"/>
                    </a:p>
                  </a:txBody>
                  <a:tcPr/>
                </a:tc>
                <a:extLst>
                  <a:ext uri="{0D108BD9-81ED-4DB2-BD59-A6C34878D82A}">
                    <a16:rowId xmlns:a16="http://schemas.microsoft.com/office/drawing/2014/main" val="1036793024"/>
                  </a:ext>
                </a:extLst>
              </a:tr>
              <a:tr h="325850">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高速バス</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予約制高速バスのみ承ります。</a:t>
                      </a:r>
                    </a:p>
                  </a:txBody>
                  <a:tcPr marL="72000" marR="72000" marT="36000" marB="36000" anchor="ctr"/>
                </a:tc>
                <a:tc vMerge="1">
                  <a:txBody>
                    <a:bodyPr/>
                    <a:lstStyle/>
                    <a:p>
                      <a:endParaRPr kumimoji="1" lang="ja-JP" altLang="en-US"/>
                    </a:p>
                  </a:txBody>
                  <a:tcPr/>
                </a:tc>
                <a:extLst>
                  <a:ext uri="{0D108BD9-81ED-4DB2-BD59-A6C34878D82A}">
                    <a16:rowId xmlns:a16="http://schemas.microsoft.com/office/drawing/2014/main" val="1885830213"/>
                  </a:ext>
                </a:extLst>
              </a:tr>
              <a:tr h="325850">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フェリー</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お得なフェリーパックもございます。</a:t>
                      </a:r>
                    </a:p>
                  </a:txBody>
                  <a:tcPr marL="72000" marR="72000" marT="36000" marB="36000" anchor="ctr"/>
                </a:tc>
                <a:tc vMerge="1">
                  <a:txBody>
                    <a:bodyPr/>
                    <a:lstStyle/>
                    <a:p>
                      <a:endParaRPr kumimoji="1" lang="ja-JP" altLang="en-US"/>
                    </a:p>
                  </a:txBody>
                  <a:tcPr/>
                </a:tc>
                <a:extLst>
                  <a:ext uri="{0D108BD9-81ED-4DB2-BD59-A6C34878D82A}">
                    <a16:rowId xmlns:a16="http://schemas.microsoft.com/office/drawing/2014/main" val="733124047"/>
                  </a:ext>
                </a:extLst>
              </a:tr>
              <a:tr h="325850">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チケット</a:t>
                      </a:r>
                      <a:endParaRPr lang="en-US" altLang="ja-JP" sz="10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ルスツ入園券・リフト券（ルスツ・ひらふ・キロロ・札幌国際）</a:t>
                      </a:r>
                    </a:p>
                  </a:txBody>
                  <a:tcPr marL="72000" marR="72000" marT="36000" marB="36000" anchor="ctr"/>
                </a:tc>
                <a:tc vMerge="1">
                  <a:txBody>
                    <a:bodyPr/>
                    <a:lstStyle/>
                    <a:p>
                      <a:endParaRPr kumimoji="1" lang="ja-JP" altLang="en-US"/>
                    </a:p>
                  </a:txBody>
                  <a:tcPr/>
                </a:tc>
                <a:extLst>
                  <a:ext uri="{0D108BD9-81ED-4DB2-BD59-A6C34878D82A}">
                    <a16:rowId xmlns:a16="http://schemas.microsoft.com/office/drawing/2014/main" val="45698341"/>
                  </a:ext>
                </a:extLst>
              </a:tr>
              <a:tr h="340190">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貸切バス</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　私費利用のみ承ります</a:t>
                      </a:r>
                    </a:p>
                  </a:txBody>
                  <a:tcPr marL="72000" marR="72000" marT="36000" marB="36000" anchor="ctr"/>
                </a:tc>
                <a:tc vMerge="1">
                  <a:txBody>
                    <a:bodyPr/>
                    <a:lstStyle/>
                    <a:p>
                      <a:endParaRPr kumimoji="1" lang="ja-JP" altLang="en-US"/>
                    </a:p>
                  </a:txBody>
                  <a:tcPr/>
                </a:tc>
                <a:extLst>
                  <a:ext uri="{0D108BD9-81ED-4DB2-BD59-A6C34878D82A}">
                    <a16:rowId xmlns:a16="http://schemas.microsoft.com/office/drawing/2014/main" val="3832529813"/>
                  </a:ext>
                </a:extLst>
              </a:tr>
              <a:tr h="440564">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あんしんサポート２４</a:t>
                      </a:r>
                      <a:endParaRPr lang="en-US" altLang="ja-JP" sz="1000" b="1"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海外旅行傷害保険付きサポート制度です。</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　</a:t>
                      </a:r>
                      <a:r>
                        <a:rPr lang="ja-JP" altLang="en-US" sz="600" b="0" i="0" u="none" strike="noStrike" dirty="0">
                          <a:solidFill>
                            <a:srgbClr val="000000"/>
                          </a:solidFill>
                          <a:effectLst/>
                          <a:latin typeface="游ゴシック" panose="020B0400000000000000" pitchFamily="50" charset="-128"/>
                          <a:ea typeface="游ゴシック" panose="020B0400000000000000" pitchFamily="50" charset="-128"/>
                        </a:rPr>
                        <a:t>大学生協で海外旅行を申し込まれた方のみお申込みいただけます。</a:t>
                      </a:r>
                      <a:endPar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2000" marR="72000" marT="36000" marB="36000" anchor="ctr"/>
                </a:tc>
                <a:tc vMerge="1">
                  <a:txBody>
                    <a:bodyPr/>
                    <a:lstStyle/>
                    <a:p>
                      <a:pPr algn="l"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2556198957"/>
                  </a:ext>
                </a:extLst>
              </a:tr>
            </a:tbl>
          </a:graphicData>
        </a:graphic>
      </p:graphicFrame>
      <p:pic>
        <p:nvPicPr>
          <p:cNvPr id="10" name="図 9">
            <a:extLst>
              <a:ext uri="{FF2B5EF4-FFF2-40B4-BE49-F238E27FC236}">
                <a16:creationId xmlns:a16="http://schemas.microsoft.com/office/drawing/2014/main" id="{B926136B-7249-46EA-8DC6-E327DCA24075}"/>
              </a:ext>
            </a:extLst>
          </p:cNvPr>
          <p:cNvPicPr>
            <a:picLocks noChangeAspect="1"/>
          </p:cNvPicPr>
          <p:nvPr/>
        </p:nvPicPr>
        <p:blipFill rotWithShape="1">
          <a:blip r:embed="rId3"/>
          <a:srcRect l="3571" t="8986" r="2157" b="10361"/>
          <a:stretch/>
        </p:blipFill>
        <p:spPr>
          <a:xfrm>
            <a:off x="4276228" y="4048538"/>
            <a:ext cx="1729997" cy="459333"/>
          </a:xfrm>
          <a:prstGeom prst="rect">
            <a:avLst/>
          </a:prstGeom>
        </p:spPr>
      </p:pic>
      <p:pic>
        <p:nvPicPr>
          <p:cNvPr id="20" name="図 19" descr="QR コード&#10;&#10;自動的に生成された説明">
            <a:extLst>
              <a:ext uri="{FF2B5EF4-FFF2-40B4-BE49-F238E27FC236}">
                <a16:creationId xmlns:a16="http://schemas.microsoft.com/office/drawing/2014/main" id="{EE329C59-DC76-474B-B003-0E87436CFE6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99234" y="1623500"/>
            <a:ext cx="688976" cy="684365"/>
          </a:xfrm>
          <a:prstGeom prst="rect">
            <a:avLst/>
          </a:prstGeom>
        </p:spPr>
      </p:pic>
      <p:graphicFrame>
        <p:nvGraphicFramePr>
          <p:cNvPr id="12" name="表 23">
            <a:extLst>
              <a:ext uri="{FF2B5EF4-FFF2-40B4-BE49-F238E27FC236}">
                <a16:creationId xmlns:a16="http://schemas.microsoft.com/office/drawing/2014/main" id="{97C7D45C-7779-43E3-9D3B-5AEC0D9E58F4}"/>
              </a:ext>
            </a:extLst>
          </p:cNvPr>
          <p:cNvGraphicFramePr>
            <a:graphicFrameLocks noGrp="1"/>
          </p:cNvGraphicFramePr>
          <p:nvPr>
            <p:extLst>
              <p:ext uri="{D42A27DB-BD31-4B8C-83A1-F6EECF244321}">
                <p14:modId xmlns:p14="http://schemas.microsoft.com/office/powerpoint/2010/main" val="4052522448"/>
              </p:ext>
            </p:extLst>
          </p:nvPr>
        </p:nvGraphicFramePr>
        <p:xfrm>
          <a:off x="447917" y="7774378"/>
          <a:ext cx="6676004" cy="1421820"/>
        </p:xfrm>
        <a:graphic>
          <a:graphicData uri="http://schemas.openxmlformats.org/drawingml/2006/table">
            <a:tbl>
              <a:tblPr firstRow="1" bandRow="1">
                <a:tableStyleId>{D7AC3CCA-C797-4891-BE02-D94E43425B78}</a:tableStyleId>
              </a:tblPr>
              <a:tblGrid>
                <a:gridCol w="3515850">
                  <a:extLst>
                    <a:ext uri="{9D8B030D-6E8A-4147-A177-3AD203B41FA5}">
                      <a16:colId xmlns:a16="http://schemas.microsoft.com/office/drawing/2014/main" val="122163555"/>
                    </a:ext>
                  </a:extLst>
                </a:gridCol>
                <a:gridCol w="3160154">
                  <a:extLst>
                    <a:ext uri="{9D8B030D-6E8A-4147-A177-3AD203B41FA5}">
                      <a16:colId xmlns:a16="http://schemas.microsoft.com/office/drawing/2014/main" val="3326664518"/>
                    </a:ext>
                  </a:extLst>
                </a:gridCol>
              </a:tblGrid>
              <a:tr h="176833">
                <a:tc>
                  <a:txBody>
                    <a:bodyPr/>
                    <a:lstStyle/>
                    <a:p>
                      <a:pPr marL="0" marR="0" lvl="0" indent="0" algn="l" defTabSz="755934" rtl="0" eaLnBrk="1" fontAlgn="ctr" latinLnBrk="0" hangingPunct="1">
                        <a:lnSpc>
                          <a:spcPct val="100000"/>
                        </a:lnSpc>
                        <a:spcBef>
                          <a:spcPts val="0"/>
                        </a:spcBef>
                        <a:spcAft>
                          <a:spcPts val="0"/>
                        </a:spcAft>
                        <a:buClrTx/>
                        <a:buSzTx/>
                        <a:buFontTx/>
                        <a:buNone/>
                        <a:tabLst/>
                        <a:defRPr/>
                      </a:pPr>
                      <a:r>
                        <a:rPr lang="ja-JP" altLang="en-US" sz="1050" b="1" i="0" u="none" strike="noStrike" dirty="0">
                          <a:solidFill>
                            <a:srgbClr val="FF0000"/>
                          </a:solidFill>
                          <a:effectLst/>
                          <a:latin typeface="游ゴシック" panose="020B0400000000000000" pitchFamily="50" charset="-128"/>
                          <a:ea typeface="+mn-ea"/>
                        </a:rPr>
                        <a:t>校費払いのご対応</a:t>
                      </a:r>
                      <a:endParaRPr lang="en-US" altLang="ja-JP" sz="1050" b="1" i="0" u="none" strike="noStrike" dirty="0">
                        <a:solidFill>
                          <a:srgbClr val="FF0000"/>
                        </a:solidFill>
                        <a:effectLst/>
                        <a:latin typeface="游ゴシック" panose="020B0400000000000000" pitchFamily="50" charset="-128"/>
                        <a:ea typeface="+mn-ea"/>
                      </a:endParaRPr>
                    </a:p>
                  </a:txBody>
                  <a:tcPr marL="72000" marR="72000" marT="72000" marB="72000" anchor="ctr"/>
                </a:tc>
                <a:tc rowSpan="4">
                  <a:txBody>
                    <a:bodyPr/>
                    <a:lstStyle/>
                    <a:p>
                      <a:pPr algn="l" fontAlgn="ctr"/>
                      <a:r>
                        <a:rPr lang="ja-JP" altLang="en-US" sz="1000" b="1" dirty="0"/>
                        <a:t>お取り扱いが出来なくなります。</a:t>
                      </a:r>
                      <a:endParaRPr lang="en-US" altLang="ja-JP" sz="1000" b="1" dirty="0"/>
                    </a:p>
                  </a:txBody>
                  <a:tcPr marL="72000" marR="72000" marT="72000" marB="72000" anchor="ctr"/>
                </a:tc>
                <a:extLst>
                  <a:ext uri="{0D108BD9-81ED-4DB2-BD59-A6C34878D82A}">
                    <a16:rowId xmlns:a16="http://schemas.microsoft.com/office/drawing/2014/main" val="3413722612"/>
                  </a:ext>
                </a:extLst>
              </a:tr>
              <a:tr h="0">
                <a:tc>
                  <a:txBody>
                    <a:bodyPr/>
                    <a:lstStyle/>
                    <a:p>
                      <a:pPr algn="l" fontAlgn="ctr"/>
                      <a:r>
                        <a:rPr lang="ja-JP" altLang="en-US" sz="900" b="0" u="none" strike="noStrike" dirty="0">
                          <a:solidFill>
                            <a:srgbClr val="000000"/>
                          </a:solidFill>
                          <a:effectLst/>
                        </a:rPr>
                        <a:t>貸切バス・レンタカー（</a:t>
                      </a:r>
                      <a:r>
                        <a:rPr lang="ja-JP" altLang="en-US" sz="900" b="0" u="none" strike="noStrike" dirty="0">
                          <a:solidFill>
                            <a:schemeClr val="tx1"/>
                          </a:solidFill>
                          <a:effectLst/>
                        </a:rPr>
                        <a:t>請求書払い</a:t>
                      </a:r>
                      <a:r>
                        <a:rPr lang="ja-JP" altLang="en-US" sz="900" b="0" u="none" strike="noStrike" dirty="0">
                          <a:solidFill>
                            <a:srgbClr val="000000"/>
                          </a:solidFill>
                          <a:effectLst/>
                        </a:rPr>
                        <a:t>）の校費利用</a:t>
                      </a:r>
                      <a:endPar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72000" marR="72000" marT="72000" marB="72000" anchor="ctr"/>
                </a:tc>
                <a:tc vMerge="1">
                  <a:txBody>
                    <a:bodyPr/>
                    <a:lstStyle/>
                    <a:p>
                      <a:pPr algn="l"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2481105161"/>
                  </a:ext>
                </a:extLst>
              </a:tr>
              <a:tr h="0">
                <a:tc>
                  <a:txBody>
                    <a:bodyPr/>
                    <a:lstStyle/>
                    <a:p>
                      <a:pPr algn="l" fontAlgn="ct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ユースホステル会員証</a:t>
                      </a:r>
                      <a:endParaRPr lang="en-US" altLang="ja-JP" sz="900" b="0" i="0" u="none" strike="noStrike" dirty="0">
                        <a:solidFill>
                          <a:schemeClr val="tx1"/>
                        </a:solidFill>
                        <a:effectLst/>
                        <a:latin typeface="游ゴシック" panose="020B0400000000000000" pitchFamily="50" charset="-128"/>
                        <a:ea typeface="游ゴシック" panose="020B0400000000000000" pitchFamily="50" charset="-128"/>
                      </a:endParaRPr>
                    </a:p>
                    <a:p>
                      <a:pPr algn="l" fontAlgn="ct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（ユースホステル協会の</a:t>
                      </a:r>
                      <a:r>
                        <a:rPr lang="en-US" altLang="ja-JP" sz="900" b="0" i="0" u="none" strike="noStrike" dirty="0">
                          <a:solidFill>
                            <a:schemeClr val="tx1"/>
                          </a:solidFill>
                          <a:effectLst/>
                          <a:latin typeface="游ゴシック" panose="020B0400000000000000" pitchFamily="50" charset="-128"/>
                          <a:ea typeface="游ゴシック" panose="020B0400000000000000" pitchFamily="50" charset="-128"/>
                        </a:rPr>
                        <a:t>HP</a:t>
                      </a:r>
                      <a:r>
                        <a:rPr lang="ja-JP" altLang="en-US" sz="900" b="0" i="0" u="none" strike="noStrike" dirty="0">
                          <a:solidFill>
                            <a:schemeClr val="tx1"/>
                          </a:solidFill>
                          <a:effectLst/>
                          <a:latin typeface="游ゴシック" panose="020B0400000000000000" pitchFamily="50" charset="-128"/>
                          <a:ea typeface="游ゴシック" panose="020B0400000000000000" pitchFamily="50" charset="-128"/>
                        </a:rPr>
                        <a:t>にて直接お申込お願い致します。）</a:t>
                      </a:r>
                    </a:p>
                  </a:txBody>
                  <a:tcPr marL="72000" marR="72000" marT="72000" marB="72000" anchor="ctr"/>
                </a:tc>
                <a:tc vMerge="1">
                  <a:txBody>
                    <a:bodyPr/>
                    <a:lstStyle/>
                    <a:p>
                      <a:endParaRPr kumimoji="1" lang="ja-JP" altLang="en-US"/>
                    </a:p>
                  </a:txBody>
                  <a:tcPr/>
                </a:tc>
                <a:extLst>
                  <a:ext uri="{0D108BD9-81ED-4DB2-BD59-A6C34878D82A}">
                    <a16:rowId xmlns:a16="http://schemas.microsoft.com/office/drawing/2014/main" val="4196514670"/>
                  </a:ext>
                </a:extLst>
              </a:tr>
              <a:tr h="243929">
                <a:tc>
                  <a:txBody>
                    <a:bodyPr/>
                    <a:lstStyle/>
                    <a:p>
                      <a:pPr marL="0" marR="0" lvl="0" indent="0" algn="l" defTabSz="755934" rtl="0" eaLnBrk="1" fontAlgn="ctr"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游ゴシック" panose="020B0400000000000000" pitchFamily="50" charset="-128"/>
                        <a:ea typeface="游ゴシック" panose="020B0400000000000000" pitchFamily="50" charset="-128"/>
                      </a:endParaRPr>
                    </a:p>
                    <a:p>
                      <a:pPr marL="0" marR="0" lvl="0" indent="0" algn="l" defTabSz="755934" rtl="0" eaLnBrk="1" fontAlgn="ctr" latinLnBrk="0" hangingPunct="1">
                        <a:lnSpc>
                          <a:spcPct val="100000"/>
                        </a:lnSpc>
                        <a:spcBef>
                          <a:spcPts val="0"/>
                        </a:spcBef>
                        <a:spcAft>
                          <a:spcPts val="0"/>
                        </a:spcAft>
                        <a:buClrTx/>
                        <a:buSzTx/>
                        <a:buFontTx/>
                        <a:buNone/>
                        <a:tabLst/>
                        <a:defRPr/>
                      </a:pPr>
                      <a:endParaRPr lang="en-US" altLang="ja-JP" sz="9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72000" marR="72000" marT="72000" marB="72000" anchor="ctr"/>
                </a:tc>
                <a:tc vMerge="1">
                  <a:txBody>
                    <a:bodyPr/>
                    <a:lstStyle/>
                    <a:p>
                      <a:pPr algn="l" fontAlgn="ctr"/>
                      <a:endParaRPr lang="ja-JP" altLang="en-US" sz="12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6350" marR="6350" marT="6350" marB="0" anchor="ctr"/>
                </a:tc>
                <a:extLst>
                  <a:ext uri="{0D108BD9-81ED-4DB2-BD59-A6C34878D82A}">
                    <a16:rowId xmlns:a16="http://schemas.microsoft.com/office/drawing/2014/main" val="2556198957"/>
                  </a:ext>
                </a:extLst>
              </a:tr>
            </a:tbl>
          </a:graphicData>
        </a:graphic>
      </p:graphicFrame>
      <p:graphicFrame>
        <p:nvGraphicFramePr>
          <p:cNvPr id="15" name="表 23">
            <a:extLst>
              <a:ext uri="{FF2B5EF4-FFF2-40B4-BE49-F238E27FC236}">
                <a16:creationId xmlns:a16="http://schemas.microsoft.com/office/drawing/2014/main" id="{FEEE84F3-4EEB-4D37-B42B-07F013AF59D0}"/>
              </a:ext>
            </a:extLst>
          </p:cNvPr>
          <p:cNvGraphicFramePr>
            <a:graphicFrameLocks noGrp="1"/>
          </p:cNvGraphicFramePr>
          <p:nvPr>
            <p:extLst>
              <p:ext uri="{D42A27DB-BD31-4B8C-83A1-F6EECF244321}">
                <p14:modId xmlns:p14="http://schemas.microsoft.com/office/powerpoint/2010/main" val="1653706766"/>
              </p:ext>
            </p:extLst>
          </p:nvPr>
        </p:nvGraphicFramePr>
        <p:xfrm>
          <a:off x="435749" y="6719444"/>
          <a:ext cx="6688172" cy="671470"/>
        </p:xfrm>
        <a:graphic>
          <a:graphicData uri="http://schemas.openxmlformats.org/drawingml/2006/table">
            <a:tbl>
              <a:tblPr firstRow="1" bandRow="1">
                <a:tableStyleId>{22838BEF-8BB2-4498-84A7-C5851F593DF1}</a:tableStyleId>
              </a:tblPr>
              <a:tblGrid>
                <a:gridCol w="3528018">
                  <a:extLst>
                    <a:ext uri="{9D8B030D-6E8A-4147-A177-3AD203B41FA5}">
                      <a16:colId xmlns:a16="http://schemas.microsoft.com/office/drawing/2014/main" val="122163555"/>
                    </a:ext>
                  </a:extLst>
                </a:gridCol>
                <a:gridCol w="3160154">
                  <a:extLst>
                    <a:ext uri="{9D8B030D-6E8A-4147-A177-3AD203B41FA5}">
                      <a16:colId xmlns:a16="http://schemas.microsoft.com/office/drawing/2014/main" val="3326664518"/>
                    </a:ext>
                  </a:extLst>
                </a:gridCol>
              </a:tblGrid>
              <a:tr h="671470">
                <a:tc>
                  <a:txBody>
                    <a:bodyPr/>
                    <a:lstStyle/>
                    <a:p>
                      <a:pPr algn="l"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レンタカー</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（トヨタ・ニッポン・ホンダ）</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p>
                      <a:pPr algn="l" fontAlgn="ctr"/>
                      <a:r>
                        <a:rPr lang="en-US" altLang="ja-JP" sz="800" b="0" i="0" u="none" strike="noStrike" dirty="0">
                          <a:solidFill>
                            <a:schemeClr val="tx1"/>
                          </a:solidFill>
                          <a:effectLst/>
                          <a:latin typeface="游ゴシック" panose="020B0400000000000000" pitchFamily="50" charset="-128"/>
                          <a:ea typeface="游ゴシック" panose="020B0400000000000000" pitchFamily="50" charset="-128"/>
                        </a:rPr>
                        <a:t>※</a:t>
                      </a:r>
                      <a:r>
                        <a:rPr lang="ja-JP" altLang="en-US" sz="800" b="0" i="0" u="none" strike="noStrike" dirty="0">
                          <a:solidFill>
                            <a:schemeClr val="tx1"/>
                          </a:solidFill>
                          <a:effectLst/>
                          <a:latin typeface="游ゴシック" panose="020B0400000000000000" pitchFamily="50" charset="-128"/>
                          <a:ea typeface="游ゴシック" panose="020B0400000000000000" pitchFamily="50" charset="-128"/>
                        </a:rPr>
                        <a:t>私費利用（現地払い）のみ承ります。</a:t>
                      </a:r>
                      <a:endParaRPr lang="en-US" altLang="ja-JP" sz="8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72000" marR="72000" marT="72000" marB="72000" anchor="ctr"/>
                </a:tc>
                <a:tc>
                  <a:txBody>
                    <a:bodyPr/>
                    <a:lstStyle/>
                    <a:p>
                      <a:pPr algn="l" fontAlgn="ctr"/>
                      <a:r>
                        <a:rPr lang="ja-JP" altLang="en-US" sz="900" b="1" dirty="0"/>
                        <a:t>大学生協料金で、</a:t>
                      </a:r>
                      <a:endParaRPr lang="en-US" altLang="ja-JP" sz="900" b="1" dirty="0"/>
                    </a:p>
                    <a:p>
                      <a:pPr algn="l" fontAlgn="ctr"/>
                      <a:r>
                        <a:rPr lang="ja-JP" altLang="en-US" sz="900" b="1" dirty="0"/>
                        <a:t>レンタカー会社に直接お申込み可能。</a:t>
                      </a:r>
                      <a:endParaRPr lang="en-US" altLang="ja-JP" sz="900" b="1" dirty="0"/>
                    </a:p>
                    <a:p>
                      <a:pPr algn="l" fontAlgn="ctr"/>
                      <a:r>
                        <a:rPr lang="ja-JP" altLang="en-US" sz="900" b="1" dirty="0"/>
                        <a:t>右の</a:t>
                      </a:r>
                      <a:r>
                        <a:rPr lang="en-US" altLang="ja-JP" sz="900" b="1" dirty="0"/>
                        <a:t>QR</a:t>
                      </a:r>
                      <a:r>
                        <a:rPr lang="ja-JP" altLang="en-US" sz="900" b="1" dirty="0"/>
                        <a:t>コードからご覧ください。</a:t>
                      </a:r>
                      <a:endParaRPr lang="en-US" altLang="ja-JP" sz="1050" b="1" dirty="0"/>
                    </a:p>
                  </a:txBody>
                  <a:tcPr marL="72000" marR="72000" marT="72000" marB="72000" anchor="ctr"/>
                </a:tc>
                <a:extLst>
                  <a:ext uri="{0D108BD9-81ED-4DB2-BD59-A6C34878D82A}">
                    <a16:rowId xmlns:a16="http://schemas.microsoft.com/office/drawing/2014/main" val="3413722612"/>
                  </a:ext>
                </a:extLst>
              </a:tr>
            </a:tbl>
          </a:graphicData>
        </a:graphic>
      </p:graphicFrame>
      <p:cxnSp>
        <p:nvCxnSpPr>
          <p:cNvPr id="16" name="直線コネクタ 15">
            <a:extLst>
              <a:ext uri="{FF2B5EF4-FFF2-40B4-BE49-F238E27FC236}">
                <a16:creationId xmlns:a16="http://schemas.microsoft.com/office/drawing/2014/main" id="{5E233D97-D452-4EA1-9747-C387D720C7AA}"/>
              </a:ext>
            </a:extLst>
          </p:cNvPr>
          <p:cNvCxnSpPr>
            <a:cxnSpLocks/>
          </p:cNvCxnSpPr>
          <p:nvPr/>
        </p:nvCxnSpPr>
        <p:spPr>
          <a:xfrm>
            <a:off x="447917" y="7603318"/>
            <a:ext cx="6676004" cy="0"/>
          </a:xfrm>
          <a:prstGeom prst="line">
            <a:avLst/>
          </a:prstGeom>
        </p:spPr>
        <p:style>
          <a:lnRef idx="3">
            <a:schemeClr val="dk1"/>
          </a:lnRef>
          <a:fillRef idx="0">
            <a:schemeClr val="dk1"/>
          </a:fillRef>
          <a:effectRef idx="2">
            <a:schemeClr val="dk1"/>
          </a:effectRef>
          <a:fontRef idx="minor">
            <a:schemeClr val="tx1"/>
          </a:fontRef>
        </p:style>
      </p:cxnSp>
      <p:cxnSp>
        <p:nvCxnSpPr>
          <p:cNvPr id="17" name="直線コネクタ 16">
            <a:extLst>
              <a:ext uri="{FF2B5EF4-FFF2-40B4-BE49-F238E27FC236}">
                <a16:creationId xmlns:a16="http://schemas.microsoft.com/office/drawing/2014/main" id="{8769B3BD-F097-4362-9DEC-AC01269B6626}"/>
              </a:ext>
            </a:extLst>
          </p:cNvPr>
          <p:cNvCxnSpPr>
            <a:cxnSpLocks/>
          </p:cNvCxnSpPr>
          <p:nvPr/>
        </p:nvCxnSpPr>
        <p:spPr>
          <a:xfrm>
            <a:off x="4252872" y="4648103"/>
            <a:ext cx="2534197" cy="0"/>
          </a:xfrm>
          <a:prstGeom prst="line">
            <a:avLst/>
          </a:prstGeom>
        </p:spPr>
        <p:style>
          <a:lnRef idx="3">
            <a:schemeClr val="accent6"/>
          </a:lnRef>
          <a:fillRef idx="0">
            <a:schemeClr val="accent6"/>
          </a:fillRef>
          <a:effectRef idx="2">
            <a:schemeClr val="accent6"/>
          </a:effectRef>
          <a:fontRef idx="minor">
            <a:schemeClr val="tx1"/>
          </a:fontRef>
        </p:style>
      </p:cxnSp>
      <p:pic>
        <p:nvPicPr>
          <p:cNvPr id="6" name="図 5" descr="QR コード&#10;&#10;自動的に生成された説明">
            <a:extLst>
              <a:ext uri="{FF2B5EF4-FFF2-40B4-BE49-F238E27FC236}">
                <a16:creationId xmlns:a16="http://schemas.microsoft.com/office/drawing/2014/main" id="{EC09B457-B1A0-48B2-AA65-D2DD162A212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55639" y="6758343"/>
            <a:ext cx="632571" cy="632571"/>
          </a:xfrm>
          <a:prstGeom prst="rect">
            <a:avLst/>
          </a:prstGeom>
        </p:spPr>
      </p:pic>
      <p:sp>
        <p:nvSpPr>
          <p:cNvPr id="4" name="テキスト ボックス 3">
            <a:extLst>
              <a:ext uri="{FF2B5EF4-FFF2-40B4-BE49-F238E27FC236}">
                <a16:creationId xmlns:a16="http://schemas.microsoft.com/office/drawing/2014/main" id="{D0665849-F5E2-4486-B736-6CA7C3BA37A2}"/>
              </a:ext>
            </a:extLst>
          </p:cNvPr>
          <p:cNvSpPr txBox="1"/>
          <p:nvPr/>
        </p:nvSpPr>
        <p:spPr>
          <a:xfrm>
            <a:off x="427350" y="9431463"/>
            <a:ext cx="6688172" cy="1107996"/>
          </a:xfrm>
          <a:prstGeom prst="rect">
            <a:avLst/>
          </a:prstGeom>
          <a:noFill/>
        </p:spPr>
        <p:txBody>
          <a:bodyPr wrap="square" rtlCol="0">
            <a:spAutoFit/>
          </a:bodyPr>
          <a:lstStyle/>
          <a:p>
            <a:r>
              <a:rPr kumimoji="1" lang="en-US" altLang="ja-JP" sz="1100" b="1" dirty="0">
                <a:latin typeface="游ゴシック" panose="020B0400000000000000" pitchFamily="50" charset="-128"/>
                <a:ea typeface="游ゴシック" panose="020B0400000000000000" pitchFamily="50" charset="-128"/>
              </a:rPr>
              <a:t>【2022</a:t>
            </a:r>
            <a:r>
              <a:rPr kumimoji="1" lang="ja-JP" altLang="en-US" sz="1100" b="1" dirty="0">
                <a:latin typeface="游ゴシック" panose="020B0400000000000000" pitchFamily="50" charset="-128"/>
                <a:ea typeface="游ゴシック" panose="020B0400000000000000" pitchFamily="50" charset="-128"/>
              </a:rPr>
              <a:t>年</a:t>
            </a:r>
            <a:r>
              <a:rPr kumimoji="1" lang="en-US" altLang="ja-JP" sz="1100" b="1" dirty="0">
                <a:latin typeface="游ゴシック" panose="020B0400000000000000" pitchFamily="50" charset="-128"/>
                <a:ea typeface="游ゴシック" panose="020B0400000000000000" pitchFamily="50" charset="-128"/>
              </a:rPr>
              <a:t>9</a:t>
            </a:r>
            <a:r>
              <a:rPr kumimoji="1" lang="ja-JP" altLang="en-US" sz="1100" b="1" dirty="0">
                <a:latin typeface="游ゴシック" panose="020B0400000000000000" pitchFamily="50" charset="-128"/>
                <a:ea typeface="游ゴシック" panose="020B0400000000000000" pitchFamily="50" charset="-128"/>
              </a:rPr>
              <a:t>月</a:t>
            </a:r>
            <a:r>
              <a:rPr kumimoji="1" lang="en-US" altLang="ja-JP" sz="1100" b="1" dirty="0">
                <a:latin typeface="游ゴシック" panose="020B0400000000000000" pitchFamily="50" charset="-128"/>
                <a:ea typeface="游ゴシック" panose="020B0400000000000000" pitchFamily="50" charset="-128"/>
              </a:rPr>
              <a:t>1</a:t>
            </a:r>
            <a:r>
              <a:rPr kumimoji="1" lang="ja-JP" altLang="en-US" sz="1100" b="1" dirty="0">
                <a:latin typeface="游ゴシック" panose="020B0400000000000000" pitchFamily="50" charset="-128"/>
                <a:ea typeface="游ゴシック" panose="020B0400000000000000" pitchFamily="50" charset="-128"/>
              </a:rPr>
              <a:t>日から　旅行業務取扱営業所</a:t>
            </a:r>
            <a:r>
              <a:rPr kumimoji="1" lang="en-US" altLang="ja-JP" sz="1100" b="1" dirty="0">
                <a:latin typeface="游ゴシック" panose="020B0400000000000000" pitchFamily="50" charset="-128"/>
                <a:ea typeface="游ゴシック" panose="020B0400000000000000" pitchFamily="50" charset="-128"/>
              </a:rPr>
              <a:t>】</a:t>
            </a:r>
            <a:endParaRPr kumimoji="1" lang="en-US" altLang="zh-TW" sz="900" b="1" dirty="0">
              <a:latin typeface="游ゴシック" panose="020B0400000000000000" pitchFamily="50" charset="-128"/>
              <a:ea typeface="游ゴシック" panose="020B0400000000000000" pitchFamily="50" charset="-128"/>
            </a:endParaRPr>
          </a:p>
          <a:p>
            <a:pPr algn="ctr"/>
            <a:r>
              <a:rPr kumimoji="1" lang="zh-TW" altLang="en-US" sz="900" dirty="0">
                <a:latin typeface="游ゴシック" panose="020B0400000000000000" pitchFamily="50" charset="-128"/>
                <a:ea typeface="游ゴシック" panose="020B0400000000000000" pitchFamily="50" charset="-128"/>
              </a:rPr>
              <a:t>東京都知事登録旅行業　第 </a:t>
            </a:r>
            <a:r>
              <a:rPr kumimoji="1" lang="en-US" altLang="zh-TW" sz="900" dirty="0">
                <a:latin typeface="游ゴシック" panose="020B0400000000000000" pitchFamily="50" charset="-128"/>
                <a:ea typeface="游ゴシック" panose="020B0400000000000000" pitchFamily="50" charset="-128"/>
              </a:rPr>
              <a:t>2-2467 </a:t>
            </a:r>
            <a:r>
              <a:rPr kumimoji="1" lang="zh-TW" altLang="en-US" sz="900" dirty="0">
                <a:latin typeface="游ゴシック" panose="020B0400000000000000" pitchFamily="50" charset="-128"/>
                <a:ea typeface="游ゴシック" panose="020B0400000000000000" pitchFamily="50" charset="-128"/>
              </a:rPr>
              <a:t>号 　 </a:t>
            </a:r>
            <a:r>
              <a:rPr kumimoji="1" lang="en-US" altLang="zh-TW" sz="900" dirty="0">
                <a:latin typeface="游ゴシック" panose="020B0400000000000000" pitchFamily="50" charset="-128"/>
                <a:ea typeface="游ゴシック" panose="020B0400000000000000" pitchFamily="50" charset="-128"/>
              </a:rPr>
              <a:t>ANTA</a:t>
            </a:r>
            <a:r>
              <a:rPr kumimoji="1" lang="zh-TW" altLang="en-US" sz="900" dirty="0">
                <a:latin typeface="游ゴシック" panose="020B0400000000000000" pitchFamily="50" charset="-128"/>
                <a:ea typeface="游ゴシック" panose="020B0400000000000000" pitchFamily="50" charset="-128"/>
              </a:rPr>
              <a:t>正会員</a:t>
            </a:r>
          </a:p>
          <a:p>
            <a:pPr algn="ctr"/>
            <a:r>
              <a:rPr kumimoji="1" lang="zh-TW" altLang="en-US" sz="900" dirty="0">
                <a:latin typeface="游ゴシック" panose="020B0400000000000000" pitchFamily="50" charset="-128"/>
                <a:ea typeface="游ゴシック" panose="020B0400000000000000" pitchFamily="50" charset="-128"/>
              </a:rPr>
              <a:t>生活協同組合連合会 大学生協事業連合</a:t>
            </a:r>
            <a:endParaRPr kumimoji="1" lang="en-US" altLang="ja-JP" sz="900" dirty="0">
              <a:latin typeface="游ゴシック" panose="020B0400000000000000" pitchFamily="50" charset="-128"/>
              <a:ea typeface="游ゴシック" panose="020B0400000000000000" pitchFamily="50" charset="-128"/>
            </a:endParaRPr>
          </a:p>
          <a:p>
            <a:pPr algn="ctr"/>
            <a:r>
              <a:rPr kumimoji="1" lang="ja-JP" altLang="en-US" sz="1400" b="1" dirty="0">
                <a:latin typeface="游ゴシック" panose="020B0400000000000000" pitchFamily="50" charset="-128"/>
                <a:ea typeface="游ゴシック" panose="020B0400000000000000" pitchFamily="50" charset="-128"/>
              </a:rPr>
              <a:t>大学生協海外手配センター</a:t>
            </a:r>
            <a:endParaRPr kumimoji="1" lang="en-US" altLang="ja-JP" sz="1400" b="1" dirty="0">
              <a:latin typeface="游ゴシック" panose="020B0400000000000000" pitchFamily="50" charset="-128"/>
              <a:ea typeface="游ゴシック" panose="020B0400000000000000" pitchFamily="50" charset="-128"/>
            </a:endParaRPr>
          </a:p>
          <a:p>
            <a:pPr algn="ctr"/>
            <a:r>
              <a:rPr kumimoji="1" lang="ja-JP" altLang="en-US" sz="1400" b="1" dirty="0">
                <a:latin typeface="游ゴシック" panose="020B0400000000000000" pitchFamily="50" charset="-128"/>
                <a:ea typeface="游ゴシック" panose="020B0400000000000000" pitchFamily="50" charset="-128"/>
              </a:rPr>
              <a:t>大学生協旅行センター北海道</a:t>
            </a:r>
            <a:endParaRPr kumimoji="1" lang="en-US" altLang="ja-JP" sz="1400" b="1" dirty="0">
              <a:latin typeface="游ゴシック" panose="020B0400000000000000" pitchFamily="50" charset="-128"/>
              <a:ea typeface="游ゴシック" panose="020B0400000000000000" pitchFamily="50" charset="-128"/>
            </a:endParaRPr>
          </a:p>
          <a:p>
            <a:pPr algn="ctr"/>
            <a:r>
              <a:rPr kumimoji="1" lang="ja-JP" altLang="en-US" sz="900" dirty="0">
                <a:latin typeface="游ゴシック" panose="020B0400000000000000" pitchFamily="50" charset="-128"/>
                <a:ea typeface="游ゴシック" panose="020B0400000000000000" pitchFamily="50" charset="-128"/>
              </a:rPr>
              <a:t>＊通信販売のみで、カウンターでの対面業務は行っておりません。</a:t>
            </a:r>
          </a:p>
        </p:txBody>
      </p:sp>
      <p:sp>
        <p:nvSpPr>
          <p:cNvPr id="5" name="テキスト ボックス 4">
            <a:extLst>
              <a:ext uri="{FF2B5EF4-FFF2-40B4-BE49-F238E27FC236}">
                <a16:creationId xmlns:a16="http://schemas.microsoft.com/office/drawing/2014/main" id="{D45100D4-A354-42FB-8539-D0C125D72FDB}"/>
              </a:ext>
            </a:extLst>
          </p:cNvPr>
          <p:cNvSpPr txBox="1"/>
          <p:nvPr/>
        </p:nvSpPr>
        <p:spPr>
          <a:xfrm>
            <a:off x="411747" y="921674"/>
            <a:ext cx="6900365" cy="646331"/>
          </a:xfrm>
          <a:prstGeom prst="rect">
            <a:avLst/>
          </a:prstGeom>
          <a:noFill/>
        </p:spPr>
        <p:txBody>
          <a:bodyPr wrap="square" rtlCol="0">
            <a:spAutoFit/>
          </a:bodyPr>
          <a:lstStyle/>
          <a:p>
            <a:r>
              <a:rPr kumimoji="1" lang="ja-JP" altLang="en-US" sz="1200" b="1" dirty="0">
                <a:solidFill>
                  <a:srgbClr val="002060"/>
                </a:solidFill>
              </a:rPr>
              <a:t>下記記載の営業所にて、引き続き旅行のお取り扱いが可能です。</a:t>
            </a:r>
            <a:endParaRPr kumimoji="1" lang="en-US" altLang="ja-JP" sz="1200" b="1" dirty="0">
              <a:solidFill>
                <a:srgbClr val="002060"/>
              </a:solidFill>
            </a:endParaRPr>
          </a:p>
          <a:p>
            <a:r>
              <a:rPr kumimoji="1" lang="ja-JP" altLang="en-US" sz="1200" b="1" dirty="0">
                <a:solidFill>
                  <a:srgbClr val="FF0000"/>
                </a:solidFill>
              </a:rPr>
              <a:t>（お申込み商品により窓口が異なります）</a:t>
            </a:r>
            <a:endParaRPr kumimoji="1" lang="en-US" altLang="ja-JP" sz="1200" b="1" dirty="0">
              <a:solidFill>
                <a:srgbClr val="FF0000"/>
              </a:solidFill>
            </a:endParaRPr>
          </a:p>
          <a:p>
            <a:r>
              <a:rPr kumimoji="1" lang="ja-JP" altLang="en-US" sz="1200" b="1" dirty="0">
                <a:solidFill>
                  <a:srgbClr val="002060"/>
                </a:solidFill>
              </a:rPr>
              <a:t>留学、グループ旅行、個人旅行、ご出張等の際、ぜひご利用頂けますようお願い申し上げます。</a:t>
            </a:r>
          </a:p>
        </p:txBody>
      </p:sp>
      <p:sp>
        <p:nvSpPr>
          <p:cNvPr id="8" name="テキスト ボックス 7">
            <a:extLst>
              <a:ext uri="{FF2B5EF4-FFF2-40B4-BE49-F238E27FC236}">
                <a16:creationId xmlns:a16="http://schemas.microsoft.com/office/drawing/2014/main" id="{624E7FE9-4803-4A75-8B13-F1B2C05A2B46}"/>
              </a:ext>
            </a:extLst>
          </p:cNvPr>
          <p:cNvSpPr txBox="1"/>
          <p:nvPr/>
        </p:nvSpPr>
        <p:spPr>
          <a:xfrm>
            <a:off x="896479" y="179070"/>
            <a:ext cx="5930900" cy="646331"/>
          </a:xfrm>
          <a:prstGeom prst="rect">
            <a:avLst/>
          </a:prstGeom>
          <a:noFill/>
          <a:ln>
            <a:noFill/>
          </a:ln>
        </p:spPr>
        <p:style>
          <a:lnRef idx="0">
            <a:scrgbClr r="0" g="0" b="0"/>
          </a:lnRef>
          <a:fillRef idx="0">
            <a:scrgbClr r="0" g="0" b="0"/>
          </a:fillRef>
          <a:effectRef idx="0">
            <a:scrgbClr r="0" g="0" b="0"/>
          </a:effectRef>
          <a:fontRef idx="minor">
            <a:schemeClr val="accent1"/>
          </a:fontRef>
        </p:style>
        <p:txBody>
          <a:bodyPr wrap="square" rtlCol="0" anchor="ctr" anchorCtr="0">
            <a:spAutoFit/>
          </a:bodyPr>
          <a:lstStyle/>
          <a:p>
            <a:pPr algn="ctr"/>
            <a:r>
              <a:rPr kumimoji="1" lang="en-US" altLang="ja-JP" b="1" dirty="0">
                <a:latin typeface="+mn-ea"/>
              </a:rPr>
              <a:t>2022</a:t>
            </a:r>
            <a:r>
              <a:rPr kumimoji="1" lang="ja-JP" altLang="en-US" b="1" dirty="0">
                <a:latin typeface="+mn-ea"/>
              </a:rPr>
              <a:t>年</a:t>
            </a:r>
            <a:r>
              <a:rPr kumimoji="1" lang="en-US" altLang="ja-JP" b="1" dirty="0">
                <a:latin typeface="+mn-ea"/>
              </a:rPr>
              <a:t>9</a:t>
            </a:r>
            <a:r>
              <a:rPr kumimoji="1" lang="ja-JP" altLang="en-US" b="1" dirty="0">
                <a:latin typeface="+mn-ea"/>
              </a:rPr>
              <a:t>月</a:t>
            </a:r>
            <a:r>
              <a:rPr kumimoji="1" lang="en-US" altLang="ja-JP" b="1" dirty="0">
                <a:latin typeface="+mn-ea"/>
              </a:rPr>
              <a:t>1</a:t>
            </a:r>
            <a:r>
              <a:rPr kumimoji="1" lang="ja-JP" altLang="en-US" b="1" dirty="0">
                <a:latin typeface="+mn-ea"/>
              </a:rPr>
              <a:t>日 から新たな営業所にてお取り扱い可能な商品／商品別お問い合わせ先　一覧（校費精算不可）　</a:t>
            </a:r>
            <a:endParaRPr kumimoji="1" lang="en-US" altLang="ja-JP" b="1" dirty="0">
              <a:latin typeface="+mn-ea"/>
            </a:endParaRPr>
          </a:p>
        </p:txBody>
      </p:sp>
      <p:pic>
        <p:nvPicPr>
          <p:cNvPr id="13" name="図 12" descr="QR コード&#10;&#10;自動的に生成された説明">
            <a:extLst>
              <a:ext uri="{FF2B5EF4-FFF2-40B4-BE49-F238E27FC236}">
                <a16:creationId xmlns:a16="http://schemas.microsoft.com/office/drawing/2014/main" id="{0CDB7D88-C02C-9CF8-5CBB-D3251E891E3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99234" y="3877992"/>
            <a:ext cx="691380" cy="691380"/>
          </a:xfrm>
          <a:prstGeom prst="rect">
            <a:avLst/>
          </a:prstGeom>
        </p:spPr>
      </p:pic>
    </p:spTree>
    <p:extLst>
      <p:ext uri="{BB962C8B-B14F-4D97-AF65-F5344CB8AC3E}">
        <p14:creationId xmlns:p14="http://schemas.microsoft.com/office/powerpoint/2010/main" val="772887914"/>
      </p:ext>
    </p:extLst>
  </p:cSld>
  <p:clrMapOvr>
    <a:masterClrMapping/>
  </p:clrMapOvr>
</p:sld>
</file>

<file path=ppt/theme/theme1.xml><?xml version="1.0" encoding="utf-8"?>
<a:theme xmlns:a="http://schemas.openxmlformats.org/drawingml/2006/main" name="Office Theme">
  <a:themeElements>
    <a:clrScheme name="ユーザー定義 5">
      <a:dk1>
        <a:sysClr val="windowText" lastClr="000000"/>
      </a:dk1>
      <a:lt1>
        <a:sysClr val="window" lastClr="FFFFFF"/>
      </a:lt1>
      <a:dk2>
        <a:srgbClr val="44546A"/>
      </a:dk2>
      <a:lt2>
        <a:srgbClr val="E7E6E6"/>
      </a:lt2>
      <a:accent1>
        <a:srgbClr val="004998"/>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6374</TotalTime>
  <Words>799</Words>
  <Application>Microsoft Office PowerPoint</Application>
  <PresentationFormat>ユーザー設定</PresentationFormat>
  <Paragraphs>99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游ゴシック</vt:lpstr>
      <vt:lpstr>Arial</vt:lpstr>
      <vt:lpstr>Calibri</vt:lpstr>
      <vt:lpstr>Calibri Light</vt:lpstr>
      <vt:lpstr>Office Theme</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biztel</dc:creator>
  <cp:lastModifiedBy>常田 万理子</cp:lastModifiedBy>
  <cp:revision>477</cp:revision>
  <cp:lastPrinted>2020-11-12T03:50:54Z</cp:lastPrinted>
  <dcterms:created xsi:type="dcterms:W3CDTF">2017-07-31T10:46:25Z</dcterms:created>
  <dcterms:modified xsi:type="dcterms:W3CDTF">2022-08-19T00:43:33Z</dcterms:modified>
</cp:coreProperties>
</file>